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0" r:id="rId4"/>
    <p:sldId id="262" r:id="rId5"/>
    <p:sldId id="277" r:id="rId6"/>
    <p:sldId id="261" r:id="rId7"/>
    <p:sldId id="264" r:id="rId8"/>
    <p:sldId id="28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1" r:id="rId17"/>
    <p:sldId id="289" r:id="rId18"/>
    <p:sldId id="294" r:id="rId19"/>
    <p:sldId id="296" r:id="rId20"/>
    <p:sldId id="290" r:id="rId21"/>
    <p:sldId id="273" r:id="rId22"/>
    <p:sldId id="292" r:id="rId23"/>
    <p:sldId id="274" r:id="rId24"/>
    <p:sldId id="275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93" r:id="rId34"/>
    <p:sldId id="257" r:id="rId35"/>
    <p:sldId id="288" r:id="rId3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19B2B-00C6-4535-8202-F71B3B9DBA53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878FF-57C1-4A01-AC79-4D8EA96270E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35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878FF-57C1-4A01-AC79-4D8EA96270E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5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98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18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03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92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404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79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32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84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73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26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95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9C1CC4-F5D2-495F-B73F-4A47AD2A7311}" type="datetimeFigureOut">
              <a:rPr lang="es-ES" smtClean="0"/>
              <a:t>11/04/2024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2419D-3FF8-44CA-A686-969E7BB6F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51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image" Target="../media/image370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gif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C50EA-EAC3-165E-CB4F-C186FBF3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54932"/>
            <a:ext cx="7772400" cy="2387600"/>
          </a:xfrm>
        </p:spPr>
        <p:txBody>
          <a:bodyPr>
            <a:noAutofit/>
          </a:bodyPr>
          <a:lstStyle/>
          <a:p>
            <a:r>
              <a:rPr lang="es-ES" sz="4800" dirty="0"/>
              <a:t>Totally geodesic submanifolds </a:t>
            </a:r>
            <a:r>
              <a:rPr lang="es-ES" sz="4800" dirty="0" err="1"/>
              <a:t>of</a:t>
            </a:r>
            <a:r>
              <a:rPr lang="es-ES" sz="4800" dirty="0"/>
              <a:t> the homogeneous </a:t>
            </a:r>
            <a:r>
              <a:rPr lang="es-ES" sz="4800" dirty="0" err="1"/>
              <a:t>nearly</a:t>
            </a:r>
            <a:r>
              <a:rPr lang="es-ES" sz="4800" dirty="0"/>
              <a:t> </a:t>
            </a:r>
            <a:r>
              <a:rPr lang="es-ES" sz="4800" dirty="0" err="1"/>
              <a:t>Kähler</a:t>
            </a:r>
            <a:r>
              <a:rPr lang="es-ES" sz="4800" dirty="0"/>
              <a:t> </a:t>
            </a:r>
            <a:r>
              <a:rPr lang="es-ES" sz="4800" dirty="0" err="1"/>
              <a:t>six-manifolds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5B050A-6500-7786-BFE6-7E63096C4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554893"/>
            <a:ext cx="7772400" cy="1666083"/>
          </a:xfrm>
        </p:spPr>
        <p:txBody>
          <a:bodyPr>
            <a:normAutofit/>
          </a:bodyPr>
          <a:lstStyle/>
          <a:p>
            <a:r>
              <a:rPr lang="es-ES" sz="2000" dirty="0"/>
              <a:t>Juan Manuel Lorenzo Naveiro</a:t>
            </a:r>
          </a:p>
          <a:p>
            <a:r>
              <a:rPr lang="es-ES" sz="2000" dirty="0"/>
              <a:t>CITMAGA – </a:t>
            </a:r>
            <a:r>
              <a:rPr lang="es-ES" sz="2000" dirty="0" err="1"/>
              <a:t>Universidade</a:t>
            </a:r>
            <a:r>
              <a:rPr lang="es-ES" sz="2000" dirty="0"/>
              <a:t> de Santiago de Compostela</a:t>
            </a:r>
          </a:p>
          <a:p>
            <a:r>
              <a:rPr lang="es-ES" sz="2000" dirty="0" err="1"/>
              <a:t>Geometry</a:t>
            </a:r>
            <a:r>
              <a:rPr lang="es-ES" sz="2000" dirty="0"/>
              <a:t> </a:t>
            </a:r>
            <a:r>
              <a:rPr lang="es-ES" sz="2000" dirty="0" err="1"/>
              <a:t>day</a:t>
            </a:r>
            <a:r>
              <a:rPr lang="es-ES" sz="2000" dirty="0"/>
              <a:t>, 11 April 2024</a:t>
            </a:r>
          </a:p>
          <a:p>
            <a:r>
              <a:rPr lang="es-ES" sz="2000" dirty="0" err="1"/>
              <a:t>Joint</a:t>
            </a:r>
            <a:r>
              <a:rPr lang="es-ES" sz="2000" dirty="0"/>
              <a:t> </a:t>
            </a:r>
            <a:r>
              <a:rPr lang="es-ES" sz="2000" dirty="0" err="1"/>
              <a:t>work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Alberto Rodríguez-Vázquez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796661-62B1-087B-ACC2-19C690A95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0" y="5714934"/>
            <a:ext cx="1097280" cy="708174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media">
            <a:extLst>
              <a:ext uri="{FF2B5EF4-FFF2-40B4-BE49-F238E27FC236}">
                <a16:creationId xmlns:a16="http://schemas.microsoft.com/office/drawing/2014/main" id="{FBEDC3B0-0379-617E-37EE-385B30D03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56" y="5715764"/>
            <a:ext cx="2910840" cy="7065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E81542-E31C-0644-4CAB-B7286369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2" y="5715764"/>
            <a:ext cx="3646528" cy="70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Totally </a:t>
                </a:r>
                <a:r>
                  <a:rPr lang="es-ES" sz="4000" dirty="0" err="1"/>
                  <a:t>geodesic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submanifolds</a:t>
                </a:r>
                <a:r>
                  <a:rPr lang="es-ES" sz="4000" dirty="0"/>
                  <a:t> </a:t>
                </a:r>
                <a:r>
                  <a:rPr lang="es-ES" sz="4000" dirty="0" err="1"/>
                  <a:t>of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70C3057-D0D0-9823-8B7D-F5D5A57739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sz="2400" dirty="0"/>
                  <a:t>. Then,</a:t>
                </a:r>
              </a:p>
              <a:p>
                <a:pPr marL="0" indent="0" algn="ctr">
                  <a:buNone/>
                </a:pP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dirty="0" err="1"/>
                  <a:t>If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, </a:t>
                </a:r>
                <a:r>
                  <a:rPr lang="es-ES" sz="2400" dirty="0" err="1"/>
                  <a:t>when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?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70C3057-D0D0-9823-8B7D-F5D5A57739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  <a:blipFill>
                <a:blip r:embed="rId3"/>
                <a:stretch>
                  <a:fillRect l="-1005" t="-49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>
            <a:extLst>
              <a:ext uri="{FF2B5EF4-FFF2-40B4-BE49-F238E27FC236}">
                <a16:creationId xmlns:a16="http://schemas.microsoft.com/office/drawing/2014/main" id="{FF0B75CC-47B0-4E01-6F84-F2C4893BC9B4}"/>
              </a:ext>
            </a:extLst>
          </p:cNvPr>
          <p:cNvSpPr/>
          <p:nvPr/>
        </p:nvSpPr>
        <p:spPr>
          <a:xfrm>
            <a:off x="628648" y="4113719"/>
            <a:ext cx="7886699" cy="17383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F61989A-0A52-7C5B-E97B-F9D699C12DFA}"/>
              </a:ext>
            </a:extLst>
          </p:cNvPr>
          <p:cNvSpPr/>
          <p:nvPr/>
        </p:nvSpPr>
        <p:spPr>
          <a:xfrm>
            <a:off x="628650" y="3573935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Theorem</a:t>
            </a:r>
            <a:r>
              <a:rPr lang="es-ES" sz="2400" kern="1200" dirty="0"/>
              <a:t> (</a:t>
            </a:r>
            <a:r>
              <a:rPr lang="es-ES" sz="2400" kern="1200" dirty="0" err="1"/>
              <a:t>Cartan</a:t>
            </a:r>
            <a:r>
              <a:rPr lang="es-ES" sz="2400" kern="1200" dirty="0"/>
              <a:t> ‘51, Hermann ‘59)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6253585-C47A-2D39-525A-7558B6567CB9}"/>
                  </a:ext>
                </a:extLst>
              </p:cNvPr>
              <p:cNvSpPr txBox="1"/>
              <p:nvPr/>
            </p:nvSpPr>
            <p:spPr>
              <a:xfrm>
                <a:off x="628651" y="4113719"/>
                <a:ext cx="7886700" cy="200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analytic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Riemannian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manifold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. The </a:t>
                </a:r>
                <a:r>
                  <a:rPr lang="es-ES" sz="2400" dirty="0" err="1"/>
                  <a:t>following</a:t>
                </a:r>
                <a:r>
                  <a:rPr lang="es-ES" sz="2400" dirty="0"/>
                  <a:t> are </a:t>
                </a:r>
                <a:r>
                  <a:rPr lang="es-ES" sz="2400" dirty="0" err="1"/>
                  <a:t>equivalent</a:t>
                </a:r>
                <a:r>
                  <a:rPr lang="es-E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generates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submanifold</a:t>
                </a:r>
                <a:r>
                  <a:rPr lang="es-E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for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all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s-E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6253585-C47A-2D39-525A-7558B656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4113719"/>
                <a:ext cx="7886700" cy="2002600"/>
              </a:xfrm>
              <a:prstGeom prst="rect">
                <a:avLst/>
              </a:prstGeom>
              <a:blipFill>
                <a:blip r:embed="rId4"/>
                <a:stretch>
                  <a:fillRect l="-1159" t="-18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41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Totally </a:t>
                </a:r>
                <a:r>
                  <a:rPr lang="es-ES" sz="4000" dirty="0" err="1"/>
                  <a:t>geodesic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submanifolds</a:t>
                </a:r>
                <a:r>
                  <a:rPr lang="es-ES" sz="4000" dirty="0"/>
                  <a:t> </a:t>
                </a:r>
                <a:r>
                  <a:rPr lang="es-ES" sz="4000" dirty="0" err="1"/>
                  <a:t>of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8542A5B4-4301-C7A1-6496-DE5AFD62F609}"/>
              </a:ext>
            </a:extLst>
          </p:cNvPr>
          <p:cNvSpPr/>
          <p:nvPr/>
        </p:nvSpPr>
        <p:spPr>
          <a:xfrm>
            <a:off x="628648" y="4113719"/>
            <a:ext cx="7886699" cy="17383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0E8273D8-BEA8-F1A8-EF75-02B1E60C9CAA}"/>
              </a:ext>
            </a:extLst>
          </p:cNvPr>
          <p:cNvSpPr/>
          <p:nvPr/>
        </p:nvSpPr>
        <p:spPr>
          <a:xfrm>
            <a:off x="628650" y="3573935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Theorem</a:t>
            </a:r>
            <a:r>
              <a:rPr lang="es-ES" sz="2400" kern="1200" dirty="0"/>
              <a:t> (</a:t>
            </a:r>
            <a:r>
              <a:rPr lang="es-ES" sz="2400" kern="1200" dirty="0" err="1"/>
              <a:t>Cartan</a:t>
            </a:r>
            <a:r>
              <a:rPr lang="es-ES" sz="2400" kern="1200" dirty="0"/>
              <a:t>) </a:t>
            </a:r>
            <a:r>
              <a:rPr lang="es-ES" sz="2400" kern="1200" dirty="0" err="1"/>
              <a:t>for</a:t>
            </a:r>
            <a:r>
              <a:rPr lang="es-ES" sz="2400" kern="1200" dirty="0"/>
              <a:t> </a:t>
            </a:r>
            <a:r>
              <a:rPr lang="es-ES" sz="2400" kern="1200" dirty="0" err="1"/>
              <a:t>symmetric</a:t>
            </a:r>
            <a:r>
              <a:rPr lang="es-ES" sz="2400" kern="1200" dirty="0"/>
              <a:t> </a:t>
            </a:r>
            <a:r>
              <a:rPr lang="es-ES" sz="2400" kern="1200" dirty="0" err="1"/>
              <a:t>spaces</a:t>
            </a:r>
            <a:endParaRPr lang="es-ES" sz="24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0F23B35-3FE7-1F27-1207-8785E1B64485}"/>
                  </a:ext>
                </a:extLst>
              </p:cNvPr>
              <p:cNvSpPr txBox="1"/>
              <p:nvPr/>
            </p:nvSpPr>
            <p:spPr>
              <a:xfrm>
                <a:off x="628651" y="4113719"/>
                <a:ext cx="7886700" cy="2015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symmetric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space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 The </a:t>
                </a:r>
                <a:r>
                  <a:rPr lang="es-ES" sz="2400" dirty="0" err="1"/>
                  <a:t>following</a:t>
                </a:r>
                <a:r>
                  <a:rPr lang="es-ES" sz="2400" dirty="0"/>
                  <a:t> are </a:t>
                </a:r>
                <a:r>
                  <a:rPr lang="es-ES" sz="2400" dirty="0" err="1"/>
                  <a:t>equivalent</a:t>
                </a:r>
                <a:r>
                  <a:rPr lang="es-E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generates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submanifold</a:t>
                </a:r>
                <a:r>
                  <a:rPr lang="es-E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𝔳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𝔳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𝔳</m:t>
                            </m:r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2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0F23B35-3FE7-1F27-1207-8785E1B6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4113719"/>
                <a:ext cx="7886700" cy="2015039"/>
              </a:xfrm>
              <a:prstGeom prst="rect">
                <a:avLst/>
              </a:prstGeom>
              <a:blipFill>
                <a:blip r:embed="rId3"/>
                <a:stretch>
                  <a:fillRect l="-1005" t="-24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93BE68D3-BF6B-F9E3-3CEB-59316B96B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sz="2400" dirty="0"/>
                  <a:t>. Then,</a:t>
                </a:r>
              </a:p>
              <a:p>
                <a:pPr marL="0" indent="0" algn="ctr">
                  <a:buNone/>
                </a:pP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dirty="0" err="1"/>
                  <a:t>If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, </a:t>
                </a:r>
                <a:r>
                  <a:rPr lang="es-ES" sz="2400" dirty="0" err="1"/>
                  <a:t>when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?</a:t>
                </a:r>
              </a:p>
            </p:txBody>
          </p:sp>
        </mc:Choice>
        <mc:Fallback xmlns="">
          <p:sp>
            <p:nvSpPr>
              <p:cNvPr id="9" name="Marcador de contenido 2">
                <a:extLst>
                  <a:ext uri="{FF2B5EF4-FFF2-40B4-BE49-F238E27FC236}">
                    <a16:creationId xmlns:a16="http://schemas.microsoft.com/office/drawing/2014/main" id="{93BE68D3-BF6B-F9E3-3CEB-59316B96B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  <a:blipFill>
                <a:blip r:embed="rId4"/>
                <a:stretch>
                  <a:fillRect l="-1005" t="-49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90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Totally </a:t>
                </a:r>
                <a:r>
                  <a:rPr lang="es-ES" sz="4000" dirty="0" err="1"/>
                  <a:t>geodesic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submanifolds</a:t>
                </a:r>
                <a:r>
                  <a:rPr lang="es-ES" sz="4000" dirty="0"/>
                  <a:t> </a:t>
                </a:r>
                <a:r>
                  <a:rPr lang="es-ES" sz="4000" dirty="0" err="1"/>
                  <a:t>of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EAB2623-4C59-A467-7B5D-CCBCC202A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>
            <a:extLst>
              <a:ext uri="{FF2B5EF4-FFF2-40B4-BE49-F238E27FC236}">
                <a16:creationId xmlns:a16="http://schemas.microsoft.com/office/drawing/2014/main" id="{FF0B75CC-47B0-4E01-6F84-F2C4893BC9B4}"/>
              </a:ext>
            </a:extLst>
          </p:cNvPr>
          <p:cNvSpPr/>
          <p:nvPr/>
        </p:nvSpPr>
        <p:spPr>
          <a:xfrm>
            <a:off x="628648" y="4113719"/>
            <a:ext cx="7886699" cy="17383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F61989A-0A52-7C5B-E97B-F9D699C12DFA}"/>
              </a:ext>
            </a:extLst>
          </p:cNvPr>
          <p:cNvSpPr/>
          <p:nvPr/>
        </p:nvSpPr>
        <p:spPr>
          <a:xfrm>
            <a:off x="628650" y="3573935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Theorem</a:t>
            </a:r>
            <a:r>
              <a:rPr lang="es-ES" sz="2400" kern="1200" dirty="0"/>
              <a:t> (</a:t>
            </a:r>
            <a:r>
              <a:rPr lang="es-ES" sz="2400" kern="1200" dirty="0" err="1"/>
              <a:t>Cartan</a:t>
            </a:r>
            <a:r>
              <a:rPr lang="es-ES" sz="2400" kern="1200" dirty="0"/>
              <a:t>) </a:t>
            </a:r>
            <a:r>
              <a:rPr lang="es-ES" sz="2400" kern="1200" dirty="0" err="1"/>
              <a:t>for</a:t>
            </a:r>
            <a:r>
              <a:rPr lang="es-ES" sz="2400" kern="1200" dirty="0"/>
              <a:t> </a:t>
            </a:r>
            <a:r>
              <a:rPr lang="es-ES" sz="2400" kern="1200" dirty="0" err="1"/>
              <a:t>naturally</a:t>
            </a:r>
            <a:r>
              <a:rPr lang="es-ES" sz="2400" kern="1200" dirty="0"/>
              <a:t> reductive </a:t>
            </a:r>
            <a:r>
              <a:rPr lang="es-ES" sz="2400" kern="1200" dirty="0" err="1"/>
              <a:t>spaces</a:t>
            </a:r>
            <a:endParaRPr lang="es-ES" sz="24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6253585-C47A-2D39-525A-7558B6567CB9}"/>
                  </a:ext>
                </a:extLst>
              </p:cNvPr>
              <p:cNvSpPr txBox="1"/>
              <p:nvPr/>
            </p:nvSpPr>
            <p:spPr>
              <a:xfrm>
                <a:off x="628651" y="4113719"/>
                <a:ext cx="7886700" cy="213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naturally</a:t>
                </a:r>
                <a:r>
                  <a:rPr lang="es-ES" sz="2400" dirty="0"/>
                  <a:t> reductive,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 The </a:t>
                </a:r>
                <a:r>
                  <a:rPr lang="es-ES" sz="2400" dirty="0" err="1"/>
                  <a:t>following</a:t>
                </a:r>
                <a:r>
                  <a:rPr lang="es-ES" sz="2400" dirty="0"/>
                  <a:t> are </a:t>
                </a:r>
                <a:r>
                  <a:rPr lang="es-ES" sz="2400" dirty="0" err="1"/>
                  <a:t>equivalent</a:t>
                </a:r>
                <a:r>
                  <a:rPr lang="es-E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generates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submanifold</a:t>
                </a:r>
                <a:r>
                  <a:rPr lang="es-E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for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all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=0,1,2,…,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24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6253585-C47A-2D39-525A-7558B656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4113719"/>
                <a:ext cx="7886700" cy="2133469"/>
              </a:xfrm>
              <a:prstGeom prst="rect">
                <a:avLst/>
              </a:prstGeo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2131AF23-A00F-A2DF-2AD8-2588E10D5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sz="2400" dirty="0"/>
                  <a:t>. Then,</a:t>
                </a:r>
              </a:p>
              <a:p>
                <a:pPr marL="0" indent="0" algn="ctr">
                  <a:buNone/>
                </a:pP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dirty="0" err="1"/>
                  <a:t>If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, </a:t>
                </a:r>
                <a:r>
                  <a:rPr lang="es-ES" sz="2400" dirty="0" err="1"/>
                  <a:t>when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?</a:t>
                </a:r>
              </a:p>
            </p:txBody>
          </p:sp>
        </mc:Choice>
        <mc:Fallback xmlns="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2131AF23-A00F-A2DF-2AD8-2588E10D5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  <a:blipFill>
                <a:blip r:embed="rId5"/>
                <a:stretch>
                  <a:fillRect l="-1005" t="-49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21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C477AEF-7A63-F36A-C4B9-20B736B267EA}"/>
              </a:ext>
            </a:extLst>
          </p:cNvPr>
          <p:cNvSpPr/>
          <p:nvPr/>
        </p:nvSpPr>
        <p:spPr>
          <a:xfrm>
            <a:off x="628648" y="1158763"/>
            <a:ext cx="7886699" cy="17383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B6392E7-0869-7E09-1334-9F554244D126}"/>
              </a:ext>
            </a:extLst>
          </p:cNvPr>
          <p:cNvSpPr/>
          <p:nvPr/>
        </p:nvSpPr>
        <p:spPr>
          <a:xfrm>
            <a:off x="628650" y="618979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Tojo’s</a:t>
            </a:r>
            <a:r>
              <a:rPr lang="es-ES" sz="2400" kern="1200" dirty="0"/>
              <a:t> </a:t>
            </a:r>
            <a:r>
              <a:rPr lang="es-ES" sz="2400" kern="1200" dirty="0" err="1"/>
              <a:t>criterion</a:t>
            </a:r>
            <a:r>
              <a:rPr lang="es-ES" sz="2400" kern="1200" dirty="0"/>
              <a:t> (‘96)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C79FC28-A917-92DB-DBCD-E6E20E194441}"/>
                  </a:ext>
                </a:extLst>
              </p:cNvPr>
              <p:cNvSpPr txBox="1"/>
              <p:nvPr/>
            </p:nvSpPr>
            <p:spPr>
              <a:xfrm>
                <a:off x="628651" y="1158763"/>
                <a:ext cx="7886700" cy="1590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naturally</a:t>
                </a:r>
                <a:r>
                  <a:rPr lang="es-ES" sz="2400" dirty="0"/>
                  <a:t> reductive,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 The </a:t>
                </a:r>
                <a:r>
                  <a:rPr lang="es-ES" sz="2400" dirty="0" err="1"/>
                  <a:t>following</a:t>
                </a:r>
                <a:r>
                  <a:rPr lang="es-ES" sz="2400" dirty="0"/>
                  <a:t> are </a:t>
                </a:r>
                <a:r>
                  <a:rPr lang="es-ES" sz="2400" dirty="0" err="1"/>
                  <a:t>equivalent</a:t>
                </a:r>
                <a:r>
                  <a:rPr lang="es-ES" sz="2400" dirty="0"/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generates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submanifold</a:t>
                </a:r>
                <a:r>
                  <a:rPr lang="es-ES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s-ES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sup>
                        </m:s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𝔳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𝔳</m:t>
                        </m:r>
                      </m:e>
                    </m:d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for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all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𝔳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C79FC28-A917-92DB-DBCD-E6E20E19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1158763"/>
                <a:ext cx="7886700" cy="1590628"/>
              </a:xfrm>
              <a:prstGeom prst="rect">
                <a:avLst/>
              </a:prstGeom>
              <a:blipFill>
                <a:blip r:embed="rId2"/>
                <a:stretch>
                  <a:fillRect l="-1005" t="-3065" b="-68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o 7">
            <a:extLst>
              <a:ext uri="{FF2B5EF4-FFF2-40B4-BE49-F238E27FC236}">
                <a16:creationId xmlns:a16="http://schemas.microsoft.com/office/drawing/2014/main" id="{DE4A2B50-87FB-73B4-2164-CE2D57F140AA}"/>
              </a:ext>
            </a:extLst>
          </p:cNvPr>
          <p:cNvGrpSpPr/>
          <p:nvPr/>
        </p:nvGrpSpPr>
        <p:grpSpPr>
          <a:xfrm>
            <a:off x="628647" y="3573935"/>
            <a:ext cx="7886703" cy="2647925"/>
            <a:chOff x="628647" y="3573935"/>
            <a:chExt cx="7886703" cy="264792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178DDD7-3AFD-8934-9830-165CA04CFF97}"/>
                </a:ext>
              </a:extLst>
            </p:cNvPr>
            <p:cNvSpPr/>
            <p:nvPr/>
          </p:nvSpPr>
          <p:spPr>
            <a:xfrm>
              <a:off x="628648" y="4113719"/>
              <a:ext cx="7886699" cy="210814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80FB87E4-757F-3A42-CE30-BF16AD6545FD}"/>
                    </a:ext>
                  </a:extLst>
                </p:cNvPr>
                <p:cNvSpPr txBox="1"/>
                <p:nvPr/>
              </p:nvSpPr>
              <p:spPr>
                <a:xfrm>
                  <a:off x="628647" y="4108610"/>
                  <a:ext cx="7886700" cy="2108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naturally</a:t>
                  </a:r>
                  <a:r>
                    <a:rPr lang="es-ES" sz="2400" dirty="0"/>
                    <a:t> reductive,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invariant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under</a:t>
                  </a:r>
                  <a:r>
                    <a:rPr lang="es-ES" sz="2400" dirty="0"/>
                    <a:t>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s-ES" sz="2400" dirty="0"/>
                    <a:t> and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s-ES" sz="2400" dirty="0"/>
                    <a:t>:</a:t>
                  </a:r>
                </a:p>
                <a:p>
                  <a:pPr marL="457200" indent="-4572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s-ES" sz="2400" b="0" dirty="0"/>
                    <a:t>The </a:t>
                  </a:r>
                  <a:r>
                    <a:rPr lang="es-ES" sz="2400" b="0" dirty="0" err="1"/>
                    <a:t>subalgebra</a:t>
                  </a:r>
                  <a:r>
                    <a:rPr lang="es-ES" sz="2400" b="0" dirty="0"/>
                    <a:t>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</m:e>
                          </m:d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s-ES" sz="2400" dirty="0"/>
                    <a:t> satisfies</a:t>
                  </a: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a14:m>
                  <a:r>
                    <a:rPr lang="es-ES" sz="2400" dirty="0"/>
                    <a:t>.</a:t>
                  </a:r>
                </a:p>
                <a:p>
                  <a:pPr marL="457200" indent="-457200">
                    <a:lnSpc>
                      <a:spcPct val="150000"/>
                    </a:lnSpc>
                    <a:buFont typeface="+mj-lt"/>
                    <a:buAutoNum type="arabicPeriod" startAt="2"/>
                  </a:pPr>
                  <a:r>
                    <a:rPr lang="es-ES" sz="2400" b="0" dirty="0"/>
                    <a:t>The set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is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totally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geodesic</a:t>
                  </a:r>
                  <a:r>
                    <a:rPr lang="es-E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80FB87E4-757F-3A42-CE30-BF16AD654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7" y="4108610"/>
                  <a:ext cx="7886700" cy="2108141"/>
                </a:xfrm>
                <a:prstGeom prst="rect">
                  <a:avLst/>
                </a:prstGeom>
                <a:blipFill>
                  <a:blip r:embed="rId4"/>
                  <a:stretch>
                    <a:fillRect l="-1236" t="-2312" b="-578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14925B1D-DC44-0EA5-0D75-7530B56C63AF}"/>
                </a:ext>
              </a:extLst>
            </p:cNvPr>
            <p:cNvSpPr/>
            <p:nvPr/>
          </p:nvSpPr>
          <p:spPr>
            <a:xfrm>
              <a:off x="628650" y="3573935"/>
              <a:ext cx="7886700" cy="539784"/>
            </a:xfrm>
            <a:custGeom>
              <a:avLst/>
              <a:gdLst>
                <a:gd name="connsiteX0" fmla="*/ 0 w 6096000"/>
                <a:gd name="connsiteY0" fmla="*/ 0 h 1584000"/>
                <a:gd name="connsiteX1" fmla="*/ 6096000 w 6096000"/>
                <a:gd name="connsiteY1" fmla="*/ 0 h 1584000"/>
                <a:gd name="connsiteX2" fmla="*/ 6096000 w 6096000"/>
                <a:gd name="connsiteY2" fmla="*/ 1584000 h 1584000"/>
                <a:gd name="connsiteX3" fmla="*/ 0 w 6096000"/>
                <a:gd name="connsiteY3" fmla="*/ 1584000 h 1584000"/>
                <a:gd name="connsiteX4" fmla="*/ 0 w 6096000"/>
                <a:gd name="connsiteY4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584000">
                  <a:moveTo>
                    <a:pt x="0" y="0"/>
                  </a:moveTo>
                  <a:lnTo>
                    <a:pt x="6096000" y="0"/>
                  </a:lnTo>
                  <a:lnTo>
                    <a:pt x="6096000" y="1584000"/>
                  </a:lnTo>
                  <a:lnTo>
                    <a:pt x="0" y="1584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1160" tIns="223520" rIns="391160" bIns="223520" numCol="1" spcCol="1270" anchor="ctr" anchorCtr="0">
              <a:noAutofit/>
            </a:bodyPr>
            <a:lstStyle/>
            <a:p>
              <a:pPr marL="0" lvl="0" indent="0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Sufficient</a:t>
              </a:r>
              <a:r>
                <a:rPr lang="es-ES" sz="2400" kern="1200" dirty="0"/>
                <a:t> </a:t>
              </a:r>
              <a:r>
                <a:rPr lang="es-ES" sz="2400" kern="1200" dirty="0" err="1"/>
                <a:t>criterion</a:t>
              </a:r>
              <a:r>
                <a:rPr lang="es-ES" sz="2400" kern="1200" dirty="0"/>
                <a:t> (LN—Rodríguez-Vázquez)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06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F0D1477-A569-C292-E00D-703F124BBCCB}"/>
              </a:ext>
            </a:extLst>
          </p:cNvPr>
          <p:cNvGrpSpPr/>
          <p:nvPr/>
        </p:nvGrpSpPr>
        <p:grpSpPr>
          <a:xfrm>
            <a:off x="628647" y="618979"/>
            <a:ext cx="7886703" cy="2647925"/>
            <a:chOff x="628647" y="3573935"/>
            <a:chExt cx="7886703" cy="2647925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41E8482-668C-4049-3D74-4E3C73A106D6}"/>
                </a:ext>
              </a:extLst>
            </p:cNvPr>
            <p:cNvSpPr/>
            <p:nvPr/>
          </p:nvSpPr>
          <p:spPr>
            <a:xfrm>
              <a:off x="628648" y="4113719"/>
              <a:ext cx="7886699" cy="2108141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40847ED0-C1A1-EE41-DB6B-1D1A3E0D0560}"/>
                    </a:ext>
                  </a:extLst>
                </p:cNvPr>
                <p:cNvSpPr txBox="1"/>
                <p:nvPr/>
              </p:nvSpPr>
              <p:spPr>
                <a:xfrm>
                  <a:off x="628647" y="4108610"/>
                  <a:ext cx="7886700" cy="21081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naturally</a:t>
                  </a:r>
                  <a:r>
                    <a:rPr lang="es-ES" sz="2400" dirty="0"/>
                    <a:t> reductive,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invariant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under</a:t>
                  </a:r>
                  <a:r>
                    <a:rPr lang="es-ES" sz="2400" dirty="0"/>
                    <a:t>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s-ES" sz="2400" dirty="0"/>
                    <a:t> and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s-ES" sz="2400" dirty="0"/>
                    <a:t>:</a:t>
                  </a:r>
                </a:p>
                <a:p>
                  <a:pPr marL="457200" indent="-457200">
                    <a:lnSpc>
                      <a:spcPct val="150000"/>
                    </a:lnSpc>
                    <a:buFont typeface="+mj-lt"/>
                    <a:buAutoNum type="arabicPeriod"/>
                  </a:pPr>
                  <a:r>
                    <a:rPr lang="es-ES" sz="2400" b="0" dirty="0"/>
                    <a:t>The </a:t>
                  </a:r>
                  <a:r>
                    <a:rPr lang="es-ES" sz="2400" b="0" dirty="0" err="1"/>
                    <a:t>subalgebra</a:t>
                  </a:r>
                  <a:r>
                    <a:rPr lang="es-ES" sz="2400" b="0" dirty="0"/>
                    <a:t> </a:t>
                  </a: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</m:e>
                          </m:d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s-ES" sz="2400" dirty="0"/>
                    <a:t> satisfies</a:t>
                  </a: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a14:m>
                  <a:r>
                    <a:rPr lang="es-ES" sz="2400" dirty="0"/>
                    <a:t>.</a:t>
                  </a:r>
                </a:p>
                <a:p>
                  <a:pPr marL="457200" indent="-457200">
                    <a:lnSpc>
                      <a:spcPct val="150000"/>
                    </a:lnSpc>
                    <a:buFont typeface="+mj-lt"/>
                    <a:buAutoNum type="arabicPeriod" startAt="2"/>
                  </a:pPr>
                  <a:r>
                    <a:rPr lang="es-ES" sz="2400" b="0" dirty="0"/>
                    <a:t>The set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𝔳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s-ES" sz="2400" dirty="0"/>
                    <a:t> </a:t>
                  </a:r>
                  <a:r>
                    <a:rPr lang="es-ES" sz="2400" dirty="0" err="1"/>
                    <a:t>is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totally</a:t>
                  </a:r>
                  <a:r>
                    <a:rPr lang="es-ES" sz="2400" dirty="0"/>
                    <a:t> </a:t>
                  </a:r>
                  <a:r>
                    <a:rPr lang="es-ES" sz="2400" dirty="0" err="1"/>
                    <a:t>geodesic</a:t>
                  </a:r>
                  <a:r>
                    <a:rPr lang="es-E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40847ED0-C1A1-EE41-DB6B-1D1A3E0D0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7" y="4108610"/>
                  <a:ext cx="7886700" cy="2108141"/>
                </a:xfrm>
                <a:prstGeom prst="rect">
                  <a:avLst/>
                </a:prstGeom>
                <a:blipFill>
                  <a:blip r:embed="rId2"/>
                  <a:stretch>
                    <a:fillRect l="-1236" t="-2312" b="-606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F625B507-5750-62A6-CA0D-588E8FB2E865}"/>
                </a:ext>
              </a:extLst>
            </p:cNvPr>
            <p:cNvSpPr/>
            <p:nvPr/>
          </p:nvSpPr>
          <p:spPr>
            <a:xfrm>
              <a:off x="628650" y="3573935"/>
              <a:ext cx="7886700" cy="539784"/>
            </a:xfrm>
            <a:custGeom>
              <a:avLst/>
              <a:gdLst>
                <a:gd name="connsiteX0" fmla="*/ 0 w 6096000"/>
                <a:gd name="connsiteY0" fmla="*/ 0 h 1584000"/>
                <a:gd name="connsiteX1" fmla="*/ 6096000 w 6096000"/>
                <a:gd name="connsiteY1" fmla="*/ 0 h 1584000"/>
                <a:gd name="connsiteX2" fmla="*/ 6096000 w 6096000"/>
                <a:gd name="connsiteY2" fmla="*/ 1584000 h 1584000"/>
                <a:gd name="connsiteX3" fmla="*/ 0 w 6096000"/>
                <a:gd name="connsiteY3" fmla="*/ 1584000 h 1584000"/>
                <a:gd name="connsiteX4" fmla="*/ 0 w 6096000"/>
                <a:gd name="connsiteY4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584000">
                  <a:moveTo>
                    <a:pt x="0" y="0"/>
                  </a:moveTo>
                  <a:lnTo>
                    <a:pt x="6096000" y="0"/>
                  </a:lnTo>
                  <a:lnTo>
                    <a:pt x="6096000" y="1584000"/>
                  </a:lnTo>
                  <a:lnTo>
                    <a:pt x="0" y="1584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1160" tIns="223520" rIns="391160" bIns="223520" numCol="1" spcCol="1270" anchor="ctr" anchorCtr="0">
              <a:noAutofit/>
            </a:bodyPr>
            <a:lstStyle/>
            <a:p>
              <a:pPr marL="0" lvl="0" indent="0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Sufficient</a:t>
              </a:r>
              <a:r>
                <a:rPr lang="es-ES" sz="2400" kern="1200" dirty="0"/>
                <a:t> </a:t>
              </a:r>
              <a:r>
                <a:rPr lang="es-ES" sz="2400" kern="1200" dirty="0" err="1"/>
                <a:t>criterion</a:t>
              </a:r>
              <a:r>
                <a:rPr lang="es-ES" sz="2400" kern="1200" dirty="0"/>
                <a:t> (LN—Rodríguez-Vázquez)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B63DB20-61F9-5C69-7C7F-427017599256}"/>
                  </a:ext>
                </a:extLst>
              </p:cNvPr>
              <p:cNvSpPr txBox="1"/>
              <p:nvPr/>
            </p:nvSpPr>
            <p:spPr>
              <a:xfrm>
                <a:off x="3677855" y="5408024"/>
                <a:ext cx="2299797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400" dirty="0"/>
                  <a:t>Totally </a:t>
                </a:r>
                <a:r>
                  <a:rPr lang="es-ES" sz="2400" dirty="0" err="1"/>
                  <a:t>geodesic</a:t>
                </a:r>
                <a:endParaRPr lang="es-ES" sz="24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b="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B63DB20-61F9-5C69-7C7F-42701759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55" y="5408024"/>
                <a:ext cx="2299797" cy="830997"/>
              </a:xfrm>
              <a:prstGeom prst="rect">
                <a:avLst/>
              </a:prstGeom>
              <a:blipFill>
                <a:blip r:embed="rId3"/>
                <a:stretch>
                  <a:fillRect l="-2872" t="-4255" r="-2611" b="-13475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3E2AF59-3C46-52FD-A4B0-A759C080DEA5}"/>
                  </a:ext>
                </a:extLst>
              </p:cNvPr>
              <p:cNvSpPr txBox="1"/>
              <p:nvPr/>
            </p:nvSpPr>
            <p:spPr>
              <a:xfrm>
                <a:off x="628647" y="3796470"/>
                <a:ext cx="3271858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400" dirty="0"/>
                  <a:t>Canonically </a:t>
                </a:r>
                <a:r>
                  <a:rPr lang="es-ES" sz="2400" dirty="0" err="1"/>
                  <a:t>embedded</a:t>
                </a:r>
                <a:endParaRPr lang="es-E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𝔤</m:t>
                      </m:r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3E2AF59-3C46-52FD-A4B0-A759C080D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3796470"/>
                <a:ext cx="3271858" cy="830997"/>
              </a:xfrm>
              <a:prstGeom prst="rect">
                <a:avLst/>
              </a:prstGeom>
              <a:blipFill>
                <a:blip r:embed="rId4"/>
                <a:stretch>
                  <a:fillRect l="-1845" t="-4255" r="-1661" b="-709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2A488B5-69B6-463B-609F-40E5F951391B}"/>
                  </a:ext>
                </a:extLst>
              </p:cNvPr>
              <p:cNvSpPr txBox="1"/>
              <p:nvPr/>
            </p:nvSpPr>
            <p:spPr>
              <a:xfrm>
                <a:off x="6043387" y="3796470"/>
                <a:ext cx="2471960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2400" b="0" dirty="0"/>
                  <a:t> and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endParaRPr lang="es-E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2A488B5-69B6-463B-609F-40E5F951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387" y="3796470"/>
                <a:ext cx="2471960" cy="830997"/>
              </a:xfrm>
              <a:prstGeom prst="rect">
                <a:avLst/>
              </a:prstGeom>
              <a:blipFill>
                <a:blip r:embed="rId5"/>
                <a:stretch>
                  <a:fillRect t="-4255" r="-2676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áfico 18">
            <a:extLst>
              <a:ext uri="{FF2B5EF4-FFF2-40B4-BE49-F238E27FC236}">
                <a16:creationId xmlns:a16="http://schemas.microsoft.com/office/drawing/2014/main" id="{E9689C0C-8806-6FEE-D678-25FC4E921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9958" y="4326036"/>
            <a:ext cx="1314450" cy="20002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2C40711F-CAF2-7AB6-A138-74E56C8119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9958" y="3849022"/>
            <a:ext cx="1314450" cy="200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A1B56F3-8421-9BB2-3A46-E2093E67BD23}"/>
                  </a:ext>
                </a:extLst>
              </p:cNvPr>
              <p:cNvSpPr txBox="1"/>
              <p:nvPr/>
            </p:nvSpPr>
            <p:spPr>
              <a:xfrm>
                <a:off x="4827754" y="3538784"/>
                <a:ext cx="278858" cy="296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A1B56F3-8421-9BB2-3A46-E2093E67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4" y="3538784"/>
                <a:ext cx="278858" cy="296876"/>
              </a:xfrm>
              <a:prstGeom prst="rect">
                <a:avLst/>
              </a:prstGeom>
              <a:blipFill>
                <a:blip r:embed="rId10"/>
                <a:stretch>
                  <a:fillRect l="-13043" r="-8696" b="-208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9135B62-BFCC-E0B5-E884-A910D16CAC3B}"/>
                  </a:ext>
                </a:extLst>
              </p:cNvPr>
              <p:cNvSpPr txBox="1"/>
              <p:nvPr/>
            </p:nvSpPr>
            <p:spPr>
              <a:xfrm>
                <a:off x="4799675" y="461621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Lie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F9135B62-BFCC-E0B5-E884-A910D16CA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75" y="4616217"/>
                <a:ext cx="346249" cy="276999"/>
              </a:xfrm>
              <a:prstGeom prst="rect">
                <a:avLst/>
              </a:prstGeom>
              <a:blipFill>
                <a:blip r:embed="rId11"/>
                <a:stretch>
                  <a:fillRect l="-15789" r="-19298" b="-65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áfico 4">
            <a:extLst>
              <a:ext uri="{FF2B5EF4-FFF2-40B4-BE49-F238E27FC236}">
                <a16:creationId xmlns:a16="http://schemas.microsoft.com/office/drawing/2014/main" id="{E004FAF8-F85C-2BD0-327D-D2A2F80DEF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6773" y="5116811"/>
            <a:ext cx="622594" cy="58242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B77C6C-2F39-07EC-C9BC-E8D990C906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 flipV="1">
            <a:off x="2264576" y="5095732"/>
            <a:ext cx="622594" cy="582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5EF51C3-9EBC-57C5-DF39-B57A84445F2B}"/>
                  </a:ext>
                </a:extLst>
              </p:cNvPr>
              <p:cNvSpPr txBox="1"/>
              <p:nvPr/>
            </p:nvSpPr>
            <p:spPr>
              <a:xfrm>
                <a:off x="7146017" y="5434508"/>
                <a:ext cx="601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5EF51C3-9EBC-57C5-DF39-B57A8444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17" y="5434508"/>
                <a:ext cx="601575" cy="276999"/>
              </a:xfrm>
              <a:prstGeom prst="rect">
                <a:avLst/>
              </a:prstGeom>
              <a:blipFill>
                <a:blip r:embed="rId14"/>
                <a:stretch>
                  <a:fillRect l="-10101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0324E3-7DB7-C4AA-C59F-AD550406B7BD}"/>
                  </a:ext>
                </a:extLst>
              </p:cNvPr>
              <p:cNvSpPr txBox="1"/>
              <p:nvPr/>
            </p:nvSpPr>
            <p:spPr>
              <a:xfrm>
                <a:off x="1594263" y="5434508"/>
                <a:ext cx="670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orbit</a:t>
                </a:r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80324E3-7DB7-C4AA-C59F-AD550406B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63" y="5434508"/>
                <a:ext cx="670312" cy="276999"/>
              </a:xfrm>
              <a:prstGeom prst="rect">
                <a:avLst/>
              </a:prstGeom>
              <a:blipFill>
                <a:blip r:embed="rId15"/>
                <a:stretch>
                  <a:fillRect l="-9174" t="-26087" r="-22018" b="-5217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1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6928243" cy="2672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dirty="0"/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6928243" cy="2672078"/>
              </a:xfrm>
              <a:prstGeom prst="rect">
                <a:avLst/>
              </a:prstGeom>
              <a:blipFill>
                <a:blip r:embed="rId3"/>
                <a:stretch>
                  <a:fillRect r="-16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7A71EE43-E40D-898D-47F2-FECD9F0A7AA2}"/>
              </a:ext>
            </a:extLst>
          </p:cNvPr>
          <p:cNvGrpSpPr/>
          <p:nvPr/>
        </p:nvGrpSpPr>
        <p:grpSpPr>
          <a:xfrm>
            <a:off x="1210857" y="4614664"/>
            <a:ext cx="8017687" cy="1901100"/>
            <a:chOff x="634260" y="4614664"/>
            <a:chExt cx="8017687" cy="1901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14B4A362-D1E5-9690-4887-5AD25056DC51}"/>
                    </a:ext>
                  </a:extLst>
                </p:cNvPr>
                <p:cNvSpPr txBox="1"/>
                <p:nvPr/>
              </p:nvSpPr>
              <p:spPr>
                <a:xfrm>
                  <a:off x="634260" y="5353233"/>
                  <a:ext cx="3445687" cy="4239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diag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14B4A362-D1E5-9690-4887-5AD25056D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60" y="5353233"/>
                  <a:ext cx="3445687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26A4BDEC-EAD2-8ABC-8C9E-AA88EE658694}"/>
                    </a:ext>
                  </a:extLst>
                </p:cNvPr>
                <p:cNvSpPr txBox="1"/>
                <p:nvPr/>
              </p:nvSpPr>
              <p:spPr>
                <a:xfrm>
                  <a:off x="4079947" y="4614664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26A4BDEC-EAD2-8ABC-8C9E-AA88EE65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4614664"/>
                  <a:ext cx="4572000" cy="4866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394BA84E-F4B7-5FE1-F539-4E0AFAE4C28E}"/>
                    </a:ext>
                  </a:extLst>
                </p:cNvPr>
                <p:cNvSpPr txBox="1"/>
                <p:nvPr/>
              </p:nvSpPr>
              <p:spPr>
                <a:xfrm>
                  <a:off x="4079947" y="5290523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394BA84E-F4B7-5FE1-F539-4E0AFAE4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5290523"/>
                  <a:ext cx="4572000" cy="4866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F94F68BE-AF17-7950-117C-DAC8AD323B40}"/>
                    </a:ext>
                  </a:extLst>
                </p:cNvPr>
                <p:cNvSpPr txBox="1"/>
                <p:nvPr/>
              </p:nvSpPr>
              <p:spPr>
                <a:xfrm>
                  <a:off x="4079947" y="6029092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F94F68BE-AF17-7950-117C-DAC8AD323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6029092"/>
                  <a:ext cx="4572000" cy="4866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C814FB24-842D-11C8-0295-545E67EE4B2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V="1">
              <a:off x="4079947" y="4905375"/>
              <a:ext cx="1539803" cy="6284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BF24EE3C-6D19-7C4A-48BE-0B93A3C9079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637" y="5534092"/>
              <a:ext cx="1529521" cy="31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08A66AEE-C082-CC4E-4C50-8E638C432F0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4079947" y="5533859"/>
              <a:ext cx="1527211" cy="785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4350A23-8ACD-FBBE-55E6-A9670566DA58}"/>
                </a:ext>
              </a:extLst>
            </p:cNvPr>
            <p:cNvSpPr/>
            <p:nvPr/>
          </p:nvSpPr>
          <p:spPr>
            <a:xfrm>
              <a:off x="4054777" y="55109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6065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/>
              <p:nvPr/>
            </p:nvSpPr>
            <p:spPr>
              <a:xfrm>
                <a:off x="628649" y="1690689"/>
                <a:ext cx="7825237" cy="31709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i="1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</m:oMath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690689"/>
                <a:ext cx="7825237" cy="3170933"/>
              </a:xfrm>
              <a:prstGeom prst="rect">
                <a:avLst/>
              </a:prstGeom>
              <a:blipFill>
                <a:blip r:embed="rId3"/>
                <a:stretch>
                  <a:fillRect l="-2181" b="-403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6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8036687" cy="404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8036687" cy="4048096"/>
              </a:xfrm>
              <a:prstGeom prst="rect">
                <a:avLst/>
              </a:prstGeom>
              <a:blipFill>
                <a:blip r:embed="rId3"/>
                <a:stretch>
                  <a:fillRect l="-2124" r="-1669" b="-376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9DD76D9-B5DC-6DEC-2CE8-3BDBE9E42368}"/>
                  </a:ext>
                </a:extLst>
              </p:cNvPr>
              <p:cNvSpPr txBox="1"/>
              <p:nvPr/>
            </p:nvSpPr>
            <p:spPr>
              <a:xfrm>
                <a:off x="5743576" y="1892123"/>
                <a:ext cx="3133724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General </a:t>
                </a:r>
                <a:r>
                  <a:rPr lang="es-ES" sz="2000" dirty="0" err="1"/>
                  <a:t>fact</a:t>
                </a:r>
                <a:r>
                  <a:rPr lang="es-ES" sz="20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sz="2000" dirty="0" err="1"/>
                  <a:t>gives</a:t>
                </a:r>
                <a:r>
                  <a:rPr lang="es-ES" sz="2000" dirty="0"/>
                  <a:t> a </a:t>
                </a:r>
                <a:r>
                  <a:rPr lang="es-ES" sz="2000" dirty="0" err="1"/>
                  <a:t>fibration</a:t>
                </a:r>
                <a:endParaRPr lang="es-ES" sz="20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" sz="2000" dirty="0"/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9DD76D9-B5DC-6DEC-2CE8-3BDBE9E4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76" y="1892123"/>
                <a:ext cx="3133724" cy="1015663"/>
              </a:xfrm>
              <a:prstGeom prst="rect">
                <a:avLst/>
              </a:prstGeom>
              <a:blipFill>
                <a:blip r:embed="rId4"/>
                <a:stretch>
                  <a:fillRect l="-1744" t="-2367" r="-1163" b="-946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4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E31F909-7913-887A-05C0-3289C98007F9}"/>
                  </a:ext>
                </a:extLst>
              </p:cNvPr>
              <p:cNvSpPr txBox="1"/>
              <p:nvPr/>
            </p:nvSpPr>
            <p:spPr>
              <a:xfrm>
                <a:off x="1766755" y="4308472"/>
                <a:ext cx="561049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brk m:alnAt="7"/>
                        </m:rPr>
                        <a:rPr lang="es-E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aln/>
                        </m:rP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aln/>
                        </m:rP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̅"/>
                          <m:ctrlPr>
                            <a:rPr lang="es-E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E31F909-7913-887A-05C0-3289C9800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55" y="4308472"/>
                <a:ext cx="5610490" cy="746936"/>
              </a:xfrm>
              <a:prstGeom prst="rect">
                <a:avLst/>
              </a:prstGeom>
              <a:blipFill>
                <a:blip r:embed="rId4"/>
                <a:stretch>
                  <a:fillRect b="-122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3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m:rPr>
                        <m:aln/>
                      </m:rP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Re</m:t>
                    </m:r>
                    <m:r>
                      <a:rPr lang="es-E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s-ES" sz="2400">
                            <a:latin typeface="Cambria Math" panose="02040503050406030204" pitchFamily="18" charset="0"/>
                          </a:rPr>
                          <m:t>ℍ</m:t>
                        </m:r>
                      </m:sub>
                    </m:sSub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A7C8E-279B-4F73-909D-621C19F0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Totally geodesic submanifolds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026325-F3A2-B83D-0153-7C7CF2D0A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23431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6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sz="2600" dirty="0"/>
                  <a:t>,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600" dirty="0"/>
                  <a:t> complete </a:t>
                </a:r>
                <a:r>
                  <a:rPr lang="es-ES" sz="2600" dirty="0" err="1"/>
                  <a:t>Riemannian</a:t>
                </a:r>
                <a:r>
                  <a:rPr lang="es-ES" sz="2600" dirty="0"/>
                  <a:t> </a:t>
                </a:r>
                <a:r>
                  <a:rPr lang="es-ES" sz="2600" dirty="0" err="1"/>
                  <a:t>manifolds</a:t>
                </a:r>
                <a:r>
                  <a:rPr lang="es-ES" sz="2600" dirty="0"/>
                  <a:t>,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s-ES" sz="2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600" dirty="0"/>
                  <a:t> </a:t>
                </a:r>
                <a:r>
                  <a:rPr lang="es-ES" sz="2600" dirty="0" err="1"/>
                  <a:t>isometric</a:t>
                </a:r>
                <a:r>
                  <a:rPr lang="es-ES" sz="2600" dirty="0"/>
                  <a:t> </a:t>
                </a:r>
                <a:r>
                  <a:rPr lang="es-ES" sz="2600" dirty="0" err="1"/>
                  <a:t>immersion</a:t>
                </a:r>
                <a:r>
                  <a:rPr lang="es-ES" sz="2600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sz="2600" dirty="0"/>
                  <a:t> </a:t>
                </a:r>
                <a:r>
                  <a:rPr lang="es-ES" sz="2600" dirty="0" err="1"/>
                  <a:t>is</a:t>
                </a:r>
                <a:r>
                  <a:rPr lang="es-ES" sz="2600" dirty="0"/>
                  <a:t> </a:t>
                </a:r>
                <a:r>
                  <a:rPr lang="es-ES" sz="2600" i="1" dirty="0" err="1"/>
                  <a:t>totally</a:t>
                </a:r>
                <a:r>
                  <a:rPr lang="es-ES" sz="2600" i="1" dirty="0"/>
                  <a:t> geodesic</a:t>
                </a:r>
                <a:r>
                  <a:rPr lang="es-ES" sz="2600" dirty="0"/>
                  <a:t> </a:t>
                </a:r>
                <a:r>
                  <a:rPr lang="es-ES" sz="2600" dirty="0" err="1"/>
                  <a:t>if</a:t>
                </a:r>
                <a:r>
                  <a:rPr lang="es-ES" sz="2600" dirty="0"/>
                  <a:t>: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geodesic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ES" dirty="0"/>
                  <a:t> geodesic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𝕀𝕀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026325-F3A2-B83D-0153-7C7CF2D0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234311"/>
              </a:xfrm>
              <a:blipFill>
                <a:blip r:embed="rId2"/>
                <a:stretch>
                  <a:fillRect l="-1005" t="-2180" b="-2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9BD048E5-DB31-566D-BDE7-86296640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09" y="4364388"/>
            <a:ext cx="2697466" cy="151768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5412F573-AD4C-8DDE-1DCD-6F125B924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81" y="4194872"/>
            <a:ext cx="1830546" cy="1856712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1DF670D-6894-D98F-033B-9EC929FF5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4" y="4341065"/>
            <a:ext cx="2548428" cy="1564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40779F6-69EF-0F46-6963-DCFACECA60AC}"/>
                  </a:ext>
                </a:extLst>
              </p:cNvPr>
              <p:cNvSpPr txBox="1"/>
              <p:nvPr/>
            </p:nvSpPr>
            <p:spPr>
              <a:xfrm>
                <a:off x="1592636" y="6214396"/>
                <a:ext cx="1135504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40779F6-69EF-0F46-6963-DCFACECA6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36" y="6214396"/>
                <a:ext cx="1135504" cy="344646"/>
              </a:xfrm>
              <a:prstGeom prst="rect">
                <a:avLst/>
              </a:prstGeom>
              <a:blipFill>
                <a:blip r:embed="rId6"/>
                <a:stretch>
                  <a:fillRect l="-5348" t="-3509" b="-52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94D9DED-3FF7-6884-F4F9-B1BC103F3DE5}"/>
                  </a:ext>
                </a:extLst>
              </p:cNvPr>
              <p:cNvSpPr txBox="1"/>
              <p:nvPr/>
            </p:nvSpPr>
            <p:spPr>
              <a:xfrm>
                <a:off x="4408074" y="6214396"/>
                <a:ext cx="1045735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94D9DED-3FF7-6884-F4F9-B1BC103F3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74" y="6214396"/>
                <a:ext cx="1045735" cy="344646"/>
              </a:xfrm>
              <a:prstGeom prst="rect">
                <a:avLst/>
              </a:prstGeom>
              <a:blipFill>
                <a:blip r:embed="rId7"/>
                <a:stretch>
                  <a:fillRect l="-6395" t="-3509" r="-581" b="-52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73536DC-7E04-3126-BE09-30E1A1FB7E56}"/>
                  </a:ext>
                </a:extLst>
              </p:cNvPr>
              <p:cNvSpPr txBox="1"/>
              <p:nvPr/>
            </p:nvSpPr>
            <p:spPr>
              <a:xfrm>
                <a:off x="6579845" y="6205355"/>
                <a:ext cx="1525418" cy="353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s-ES" sz="2200" b="0" i="0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73536DC-7E04-3126-BE09-30E1A1FB7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45" y="6205355"/>
                <a:ext cx="1525418" cy="353687"/>
              </a:xfrm>
              <a:prstGeom prst="rect">
                <a:avLst/>
              </a:prstGeom>
              <a:blipFill>
                <a:blip r:embed="rId8"/>
                <a:stretch>
                  <a:fillRect l="-3984" t="-5172" b="-51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3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ℍ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r="-11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6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almost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product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i="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,−2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sty m:val="p"/>
                      </m:rPr>
                      <a:rPr lang="es-E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</m:t>
                    </m:r>
                  </m:oMath>
                </a14:m>
                <a:r>
                  <a:rPr lang="es-ES" sz="2000" b="0" i="1" dirty="0">
                    <a:solidFill>
                      <a:schemeClr val="tx1"/>
                    </a:solidFill>
                  </a:rPr>
                  <a:t>. </a:t>
                </a:r>
                <a:endParaRPr lang="es-ES" sz="2000" b="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,0,−</m:t>
                            </m:r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s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sty m:val="p"/>
                      </m:rPr>
                      <a:rPr lang="es-E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</m:t>
                    </m:r>
                  </m:oMath>
                </a14:m>
                <a:r>
                  <a:rPr lang="es-ES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𝑍𝑍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almost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product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i="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ΔSU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s-ES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84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D27D6-55EC-ECB2-33A6-7894E0D7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Low </a:t>
            </a:r>
            <a:r>
              <a:rPr lang="es-ES" sz="4000" dirty="0" err="1"/>
              <a:t>codimension</a:t>
            </a:r>
            <a:endParaRPr lang="es-ES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088EAB-38EE-778F-9CDE-CE90F94033F6}"/>
              </a:ext>
            </a:extLst>
          </p:cNvPr>
          <p:cNvSpPr/>
          <p:nvPr/>
        </p:nvSpPr>
        <p:spPr>
          <a:xfrm>
            <a:off x="628648" y="2549533"/>
            <a:ext cx="7886699" cy="12018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7AB3948-225D-C724-F829-59D834B08C16}"/>
                  </a:ext>
                </a:extLst>
              </p:cNvPr>
              <p:cNvSpPr txBox="1"/>
              <p:nvPr/>
            </p:nvSpPr>
            <p:spPr>
              <a:xfrm>
                <a:off x="628647" y="2544424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simply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connected</a:t>
                </a:r>
                <a:r>
                  <a:rPr lang="es-ES" sz="2400" dirty="0"/>
                  <a:t>, compact and homogeneous.</a:t>
                </a:r>
              </a:p>
              <a:p>
                <a:r>
                  <a:rPr lang="es-ES" sz="2400" dirty="0" err="1"/>
                  <a:t>If</a:t>
                </a:r>
                <a:r>
                  <a:rPr lang="es-ES" sz="2400" dirty="0"/>
                  <a:t> there </a:t>
                </a:r>
                <a:r>
                  <a:rPr lang="es-ES" sz="2400" dirty="0" err="1"/>
                  <a:t>exists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geodesic </a:t>
                </a:r>
                <a:r>
                  <a:rPr lang="es-ES" sz="2400" dirty="0" err="1"/>
                  <a:t>hypersurface</a:t>
                </a:r>
                <a:r>
                  <a:rPr lang="es-ES" sz="2400" dirty="0"/>
                  <a:t>, then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7AB3948-225D-C724-F829-59D834B0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2544424"/>
                <a:ext cx="7886700" cy="1200329"/>
              </a:xfrm>
              <a:prstGeom prst="rect">
                <a:avLst/>
              </a:prstGeom>
              <a:blipFill>
                <a:blip r:embed="rId2"/>
                <a:stretch>
                  <a:fillRect l="-1159" t="-4061" b="-106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9A410C6-A1AA-D029-D1B4-88924ECE6DC9}"/>
              </a:ext>
            </a:extLst>
          </p:cNvPr>
          <p:cNvSpPr/>
          <p:nvPr/>
        </p:nvSpPr>
        <p:spPr>
          <a:xfrm>
            <a:off x="628650" y="2009749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/>
              <a:t>Theorem (</a:t>
            </a:r>
            <a:r>
              <a:rPr lang="es-ES" sz="2400" kern="1200" dirty="0" err="1"/>
              <a:t>Nikolayevsky</a:t>
            </a:r>
            <a:r>
              <a:rPr lang="es-ES" sz="2400" kern="1200" dirty="0"/>
              <a:t> ‘15)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F30147-37E8-249B-5AED-08621F5715AE}"/>
              </a:ext>
            </a:extLst>
          </p:cNvPr>
          <p:cNvSpPr/>
          <p:nvPr/>
        </p:nvSpPr>
        <p:spPr>
          <a:xfrm>
            <a:off x="628645" y="4824322"/>
            <a:ext cx="7886699" cy="8588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87C174C-73BB-5E2B-148F-05F97BD174D8}"/>
                  </a:ext>
                </a:extLst>
              </p:cNvPr>
              <p:cNvSpPr txBox="1"/>
              <p:nvPr/>
            </p:nvSpPr>
            <p:spPr>
              <a:xfrm>
                <a:off x="628644" y="4819212"/>
                <a:ext cx="7886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 has no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geodesic </a:t>
                </a:r>
                <a:r>
                  <a:rPr lang="es-ES" sz="2400" dirty="0" err="1"/>
                  <a:t>hypersurfaces</a:t>
                </a:r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87C174C-73BB-5E2B-148F-05F97BD1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4" y="4819212"/>
                <a:ext cx="7886700" cy="830997"/>
              </a:xfrm>
              <a:prstGeom prst="rect">
                <a:avLst/>
              </a:prstGeom>
              <a:blipFill>
                <a:blip r:embed="rId3"/>
                <a:stretch>
                  <a:fillRect l="-1159" t="-5147" b="-161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033272D-89D2-6022-80BE-94F347434897}"/>
              </a:ext>
            </a:extLst>
          </p:cNvPr>
          <p:cNvSpPr/>
          <p:nvPr/>
        </p:nvSpPr>
        <p:spPr>
          <a:xfrm>
            <a:off x="628647" y="4284537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Corollary</a:t>
            </a:r>
            <a:endParaRPr lang="es-ES" sz="2400" kern="1200" dirty="0"/>
          </a:p>
        </p:txBody>
      </p:sp>
    </p:spTree>
    <p:extLst>
      <p:ext uri="{BB962C8B-B14F-4D97-AF65-F5344CB8AC3E}">
        <p14:creationId xmlns:p14="http://schemas.microsoft.com/office/powerpoint/2010/main" val="33123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D27D6-55EC-ECB2-33A6-7894E0D7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Low </a:t>
            </a:r>
            <a:r>
              <a:rPr lang="es-ES" sz="4000" dirty="0" err="1"/>
              <a:t>codimension</a:t>
            </a:r>
            <a:endParaRPr lang="es-ES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088EAB-38EE-778F-9CDE-CE90F94033F6}"/>
              </a:ext>
            </a:extLst>
          </p:cNvPr>
          <p:cNvSpPr/>
          <p:nvPr/>
        </p:nvSpPr>
        <p:spPr>
          <a:xfrm>
            <a:off x="628648" y="2549533"/>
            <a:ext cx="7886699" cy="12018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7AB3948-225D-C724-F829-59D834B08C16}"/>
                  </a:ext>
                </a:extLst>
              </p:cNvPr>
              <p:cNvSpPr txBox="1"/>
              <p:nvPr/>
            </p:nvSpPr>
            <p:spPr>
              <a:xfrm>
                <a:off x="628647" y="2544424"/>
                <a:ext cx="78867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simply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connected</a:t>
                </a:r>
                <a:r>
                  <a:rPr lang="es-ES" sz="2400" dirty="0"/>
                  <a:t>, compact and homogeneous.</a:t>
                </a:r>
              </a:p>
              <a:p>
                <a:r>
                  <a:rPr lang="es-ES" sz="2400" dirty="0" err="1"/>
                  <a:t>If</a:t>
                </a:r>
                <a:r>
                  <a:rPr lang="es-ES" sz="2400" dirty="0"/>
                  <a:t> there </a:t>
                </a:r>
                <a:r>
                  <a:rPr lang="es-ES" sz="2400" dirty="0" err="1"/>
                  <a:t>exists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geodesic </a:t>
                </a:r>
                <a:r>
                  <a:rPr lang="es-ES" sz="2400" dirty="0" err="1"/>
                  <a:t>hypersurface</a:t>
                </a:r>
                <a:r>
                  <a:rPr lang="es-ES" sz="2400" dirty="0"/>
                  <a:t>, then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7AB3948-225D-C724-F829-59D834B0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2544424"/>
                <a:ext cx="7886700" cy="1200329"/>
              </a:xfrm>
              <a:prstGeom prst="rect">
                <a:avLst/>
              </a:prstGeom>
              <a:blipFill>
                <a:blip r:embed="rId2"/>
                <a:stretch>
                  <a:fillRect l="-1159" t="-4061" b="-106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9A410C6-A1AA-D029-D1B4-88924ECE6DC9}"/>
              </a:ext>
            </a:extLst>
          </p:cNvPr>
          <p:cNvSpPr/>
          <p:nvPr/>
        </p:nvSpPr>
        <p:spPr>
          <a:xfrm>
            <a:off x="628650" y="2009749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/>
              <a:t>Theorem (</a:t>
            </a:r>
            <a:r>
              <a:rPr lang="es-ES" sz="2400" kern="1200" dirty="0" err="1"/>
              <a:t>Nikolayevsky</a:t>
            </a:r>
            <a:r>
              <a:rPr lang="es-ES" sz="2400" kern="1200" dirty="0"/>
              <a:t> ‘15)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F30147-37E8-249B-5AED-08621F5715AE}"/>
              </a:ext>
            </a:extLst>
          </p:cNvPr>
          <p:cNvSpPr/>
          <p:nvPr/>
        </p:nvSpPr>
        <p:spPr>
          <a:xfrm>
            <a:off x="628645" y="4824322"/>
            <a:ext cx="7886699" cy="85884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87C174C-73BB-5E2B-148F-05F97BD174D8}"/>
                  </a:ext>
                </a:extLst>
              </p:cNvPr>
              <p:cNvSpPr txBox="1"/>
              <p:nvPr/>
            </p:nvSpPr>
            <p:spPr>
              <a:xfrm>
                <a:off x="628644" y="4819212"/>
                <a:ext cx="7886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 has no </a:t>
                </a:r>
                <a:r>
                  <a:rPr lang="es-ES" sz="2400" dirty="0" err="1"/>
                  <a:t>totally</a:t>
                </a:r>
                <a:r>
                  <a:rPr lang="es-ES" sz="2400" dirty="0"/>
                  <a:t> geodesic submanifolds </a:t>
                </a:r>
                <a:r>
                  <a:rPr lang="es-ES" sz="2400" dirty="0" err="1"/>
                  <a:t>of</a:t>
                </a:r>
                <a:r>
                  <a:rPr lang="es-ES" sz="2400" dirty="0"/>
                  <a:t> </a:t>
                </a:r>
                <a:r>
                  <a:rPr lang="es-ES" sz="2400" dirty="0" err="1"/>
                  <a:t>codimension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87C174C-73BB-5E2B-148F-05F97BD1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4" y="4819212"/>
                <a:ext cx="7886700" cy="830997"/>
              </a:xfrm>
              <a:prstGeom prst="rect">
                <a:avLst/>
              </a:prstGeom>
              <a:blipFill>
                <a:blip r:embed="rId3"/>
                <a:stretch>
                  <a:fillRect l="-1159" t="-5147" b="-161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033272D-89D2-6022-80BE-94F347434897}"/>
              </a:ext>
            </a:extLst>
          </p:cNvPr>
          <p:cNvSpPr/>
          <p:nvPr/>
        </p:nvSpPr>
        <p:spPr>
          <a:xfrm>
            <a:off x="628647" y="4284537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 err="1"/>
              <a:t>Theorem</a:t>
            </a:r>
            <a:endParaRPr lang="es-ES" sz="2400" kern="1200" dirty="0"/>
          </a:p>
        </p:txBody>
      </p:sp>
    </p:spTree>
    <p:extLst>
      <p:ext uri="{BB962C8B-B14F-4D97-AF65-F5344CB8AC3E}">
        <p14:creationId xmlns:p14="http://schemas.microsoft.com/office/powerpoint/2010/main" val="150910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D27D6-55EC-ECB2-33A6-7894E0D7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Dimension</a:t>
            </a:r>
            <a:r>
              <a:rPr lang="es-ES" dirty="0"/>
              <a:t> </a:t>
            </a:r>
            <a:r>
              <a:rPr lang="es-ES" dirty="0" err="1"/>
              <a:t>three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79556"/>
                  </p:ext>
                </p:extLst>
              </p:nvPr>
            </p:nvGraphicFramePr>
            <p:xfrm>
              <a:off x="628650" y="1690689"/>
              <a:ext cx="7886700" cy="3984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30">
                      <a:extLst>
                        <a:ext uri="{9D8B030D-6E8A-4147-A177-3AD203B41FA5}">
                          <a16:colId xmlns:a16="http://schemas.microsoft.com/office/drawing/2014/main" val="3817023777"/>
                        </a:ext>
                      </a:extLst>
                    </a:gridCol>
                    <a:gridCol w="2980944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65526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Ambient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Submanifold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Orbit</a:t>
                          </a:r>
                          <a:r>
                            <a:rPr lang="es-ES" sz="3200" b="0" dirty="0"/>
                            <a:t> </a:t>
                          </a:r>
                          <a:r>
                            <a:rPr lang="es-ES" sz="3200" b="0" dirty="0" err="1"/>
                            <a:t>of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  <m:t>ℂ</m:t>
                                        </m:r>
                                      </m:e>
                                      <m:sup>
                                        <m: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8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681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8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8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525986"/>
                      </a:ext>
                    </a:extLst>
                  </a:tr>
                  <a:tr h="691466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829713"/>
                      </a:ext>
                    </a:extLst>
                  </a:tr>
                  <a:tr h="986675">
                    <a:tc vMerge="1">
                      <a:txBody>
                        <a:bodyPr/>
                        <a:lstStyle/>
                        <a:p>
                          <a:endParaRPr lang="es-ES" sz="240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37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79556"/>
                  </p:ext>
                </p:extLst>
              </p:nvPr>
            </p:nvGraphicFramePr>
            <p:xfrm>
              <a:off x="628650" y="1690689"/>
              <a:ext cx="7886700" cy="39842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30">
                      <a:extLst>
                        <a:ext uri="{9D8B030D-6E8A-4147-A177-3AD203B41FA5}">
                          <a16:colId xmlns:a16="http://schemas.microsoft.com/office/drawing/2014/main" val="3817023777"/>
                        </a:ext>
                      </a:extLst>
                    </a:gridCol>
                    <a:gridCol w="2980944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65526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</a:tblGrid>
                  <a:tr h="6086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Ambient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Submanifold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3200" b="0" dirty="0" err="1"/>
                            <a:t>Orbit</a:t>
                          </a:r>
                          <a:r>
                            <a:rPr lang="es-ES" sz="3200" b="0" dirty="0"/>
                            <a:t> </a:t>
                          </a:r>
                          <a:r>
                            <a:rPr lang="es-ES" sz="3200" b="0" dirty="0" err="1"/>
                            <a:t>of</a:t>
                          </a:r>
                          <a:endParaRPr lang="es-ES" sz="3200" b="0" dirty="0"/>
                        </a:p>
                      </a:txBody>
                      <a:tcPr marL="120975" marR="120975" marT="60488" marB="60488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58919" r="-330132" b="-20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1963" t="-119780" r="-103885" b="-512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57455" t="-119780" r="-994" b="-512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1963" t="-212766" r="-103885" b="-39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57455" t="-212766" r="-994" b="-3957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68144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312766" r="-330132" b="-29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1963" t="-312766" r="-103885" b="-295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57455" t="-312766" r="-994" b="-2957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525986"/>
                      </a:ext>
                    </a:extLst>
                  </a:tr>
                  <a:tr h="691466">
                    <a:tc row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141091" r="-330132" b="-1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1963" t="-343363" r="-103885" b="-146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57455" t="-343363" r="-994" b="-1460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829713"/>
                      </a:ext>
                    </a:extLst>
                  </a:tr>
                  <a:tr h="986675">
                    <a:tc vMerge="1">
                      <a:txBody>
                        <a:bodyPr/>
                        <a:lstStyle/>
                        <a:p>
                          <a:endParaRPr lang="es-ES" sz="240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1963" t="-309259" r="-103885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57455" t="-309259" r="-994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37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7A94374B-8331-64D1-60E5-6B2D76B5CE28}"/>
              </a:ext>
            </a:extLst>
          </p:cNvPr>
          <p:cNvSpPr txBox="1"/>
          <p:nvPr/>
        </p:nvSpPr>
        <p:spPr>
          <a:xfrm>
            <a:off x="628650" y="5848329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/>
              <a:t>All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these</a:t>
            </a:r>
            <a:r>
              <a:rPr lang="es-ES" sz="2400" dirty="0"/>
              <a:t> are </a:t>
            </a:r>
            <a:r>
              <a:rPr lang="es-ES" sz="2400" dirty="0" err="1"/>
              <a:t>Lagrangian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312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907222"/>
                  </p:ext>
                </p:extLst>
              </p:nvPr>
            </p:nvGraphicFramePr>
            <p:xfrm>
              <a:off x="628650" y="1726314"/>
              <a:ext cx="7886700" cy="28374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sSup>
                                      <m:sSup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23306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Inhomogeneous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Totally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246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907222"/>
                  </p:ext>
                </p:extLst>
              </p:nvPr>
            </p:nvGraphicFramePr>
            <p:xfrm>
              <a:off x="628650" y="1726314"/>
              <a:ext cx="7886700" cy="28374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409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03333" r="-170625" b="-3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03333" r="-89145" b="-3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92632" r="-170625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92632" r="-89145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295745" r="-17062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295745" r="-8914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23306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391579" r="-17062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Inhomogeneous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Totally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2463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099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500885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500885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02198" r="-17062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02198" r="-8914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Imagen 10" descr="Patrón de fondo&#10;&#10;Descripción generada automáticamente">
            <a:extLst>
              <a:ext uri="{FF2B5EF4-FFF2-40B4-BE49-F238E27FC236}">
                <a16:creationId xmlns:a16="http://schemas.microsoft.com/office/drawing/2014/main" id="{2729CB42-633E-F569-C623-51BA27897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E4F0885-97E4-A69E-01EF-E8D678A9B49C}"/>
                  </a:ext>
                </a:extLst>
              </p:cNvPr>
              <p:cNvSpPr txBox="1"/>
              <p:nvPr/>
            </p:nvSpPr>
            <p:spPr>
              <a:xfrm>
                <a:off x="4504444" y="4550614"/>
                <a:ext cx="4010906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E4F0885-97E4-A69E-01EF-E8D678A9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44" y="4550614"/>
                <a:ext cx="4010906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591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1FB35616-A428-198A-E7BC-34FCEBF91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E5FCD57E-9ADF-8304-9E77-85E1693DD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46" y="3146170"/>
            <a:ext cx="3346704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15599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315599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102198" r="-17062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102198" r="-8914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46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843101E-5570-7FE7-CEAE-E51D35D16CEE}"/>
                  </a:ext>
                </a:extLst>
              </p:cNvPr>
              <p:cNvSpPr txBox="1"/>
              <p:nvPr/>
            </p:nvSpPr>
            <p:spPr>
              <a:xfrm>
                <a:off x="-139980" y="5168765"/>
                <a:ext cx="9423960" cy="643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acc>
                                  <m:accPr>
                                    <m:chr m:val="̅"/>
                                    <m:ctrlP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acc>
                                  <m:accPr>
                                    <m:chr m:val="̅"/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acc>
                                  <m:accPr>
                                    <m:chr m:val="̅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acc>
                                  <m:accPr>
                                    <m:chr m:val="̅"/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843101E-5570-7FE7-CEAE-E51D35D1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80" y="5168765"/>
                <a:ext cx="9423960" cy="6434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4FFCAD-9B44-D48A-EF14-33E554FB53BD}"/>
                  </a:ext>
                </a:extLst>
              </p:cNvPr>
              <p:cNvSpPr txBox="1"/>
              <p:nvPr/>
            </p:nvSpPr>
            <p:spPr>
              <a:xfrm>
                <a:off x="628650" y="4337773"/>
                <a:ext cx="67887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Sy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: </a:t>
                </a:r>
                <a:r>
                  <a:rPr lang="es-ES" sz="2400" dirty="0" err="1"/>
                  <a:t>three</a:t>
                </a:r>
                <a:r>
                  <a:rPr lang="es-ES" sz="2400" dirty="0"/>
                  <a:t>-dimensional </a:t>
                </a:r>
                <a:r>
                  <a:rPr lang="es-ES" sz="2400" dirty="0" err="1"/>
                  <a:t>irrep</a:t>
                </a:r>
                <a:r>
                  <a:rPr lang="es-ES" sz="2400" dirty="0"/>
                  <a:t>. </a:t>
                </a:r>
                <a:r>
                  <a:rPr lang="es-ES" sz="2400" dirty="0" err="1"/>
                  <a:t>of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4FFCAD-9B44-D48A-EF14-33E554FB5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7773"/>
                <a:ext cx="6788718" cy="461665"/>
              </a:xfrm>
              <a:prstGeom prst="rect">
                <a:avLst/>
              </a:prstGeom>
              <a:blipFill>
                <a:blip r:embed="rId4"/>
                <a:stretch>
                  <a:fillRect l="-180" t="-9333" b="-3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811CA68F-4719-E0A0-C053-1A83AD936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4905824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Sp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811CA68F-4719-E0A0-C053-1A83AD936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4905824"/>
                  </p:ext>
                </p:extLst>
              </p:nvPr>
            </p:nvGraphicFramePr>
            <p:xfrm>
              <a:off x="628650" y="1726314"/>
              <a:ext cx="7886700" cy="22421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39895" t="-1099" r="-1312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101099" r="-170625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101099" r="-89145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201099" r="-170625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201099" r="-89145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7716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288421" r="-17062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288421" r="-8914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677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A7C8E-279B-4F73-909D-621C19F0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Totally geodesic submanifolds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026325-F3A2-B83D-0153-7C7CF2D0A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23431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6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sz="2600" dirty="0"/>
                  <a:t>,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600" dirty="0"/>
                  <a:t> complete </a:t>
                </a:r>
                <a:r>
                  <a:rPr lang="es-ES" sz="2600" dirty="0" err="1"/>
                  <a:t>Riemannian</a:t>
                </a:r>
                <a:r>
                  <a:rPr lang="es-ES" sz="2600" dirty="0"/>
                  <a:t> </a:t>
                </a:r>
                <a:r>
                  <a:rPr lang="es-ES" sz="2600" dirty="0" err="1"/>
                  <a:t>manifolds</a:t>
                </a:r>
                <a:r>
                  <a:rPr lang="es-ES" sz="2600" dirty="0"/>
                  <a:t>,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s-ES" sz="26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600" dirty="0"/>
                  <a:t> </a:t>
                </a:r>
                <a:r>
                  <a:rPr lang="es-ES" sz="2600" dirty="0" err="1"/>
                  <a:t>isometric</a:t>
                </a:r>
                <a:r>
                  <a:rPr lang="es-ES" sz="2600" dirty="0"/>
                  <a:t> </a:t>
                </a:r>
                <a:r>
                  <a:rPr lang="es-ES" sz="2600" dirty="0" err="1"/>
                  <a:t>immersion</a:t>
                </a:r>
                <a:r>
                  <a:rPr lang="es-ES" sz="2600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sz="2600" dirty="0"/>
                  <a:t> </a:t>
                </a:r>
                <a:r>
                  <a:rPr lang="es-ES" sz="2600" dirty="0" err="1"/>
                  <a:t>is</a:t>
                </a:r>
                <a:r>
                  <a:rPr lang="es-ES" sz="2600" dirty="0"/>
                  <a:t> </a:t>
                </a:r>
                <a:r>
                  <a:rPr lang="es-ES" sz="2600" i="1" dirty="0" err="1"/>
                  <a:t>totally</a:t>
                </a:r>
                <a:r>
                  <a:rPr lang="es-ES" sz="2600" i="1" dirty="0"/>
                  <a:t> geodesic</a:t>
                </a:r>
                <a:r>
                  <a:rPr lang="es-ES" sz="2600" dirty="0"/>
                  <a:t> </a:t>
                </a:r>
                <a:r>
                  <a:rPr lang="es-ES" sz="2600" dirty="0" err="1"/>
                  <a:t>if</a:t>
                </a:r>
                <a:r>
                  <a:rPr lang="es-ES" sz="2600" dirty="0"/>
                  <a:t>: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geodesic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s-ES" dirty="0"/>
                  <a:t> geodesic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𝕀𝕀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026325-F3A2-B83D-0153-7C7CF2D0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234311"/>
              </a:xfrm>
              <a:blipFill>
                <a:blip r:embed="rId2"/>
                <a:stretch>
                  <a:fillRect l="-1005" t="-2180" b="-2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4053E6F0-BDF8-7EDB-8E20-60314013A1A3}"/>
              </a:ext>
            </a:extLst>
          </p:cNvPr>
          <p:cNvSpPr/>
          <p:nvPr/>
        </p:nvSpPr>
        <p:spPr>
          <a:xfrm>
            <a:off x="628650" y="4397393"/>
            <a:ext cx="7886700" cy="82989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/>
              <a:t>General </a:t>
            </a:r>
            <a:r>
              <a:rPr lang="es-ES" sz="2400" kern="1200" dirty="0" err="1"/>
              <a:t>problem</a:t>
            </a:r>
            <a:endParaRPr lang="es-ES" sz="24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Forma libre: forma 6">
                <a:extLst>
                  <a:ext uri="{FF2B5EF4-FFF2-40B4-BE49-F238E27FC236}">
                    <a16:creationId xmlns:a16="http://schemas.microsoft.com/office/drawing/2014/main" id="{B71CE139-01F8-6914-55CB-A5C36BFF0D49}"/>
                  </a:ext>
                </a:extLst>
              </p:cNvPr>
              <p:cNvSpPr/>
              <p:nvPr/>
            </p:nvSpPr>
            <p:spPr>
              <a:xfrm>
                <a:off x="628650" y="5227287"/>
                <a:ext cx="7886700" cy="1265587"/>
              </a:xfrm>
              <a:custGeom>
                <a:avLst/>
                <a:gdLst>
                  <a:gd name="connsiteX0" fmla="*/ 0 w 6096000"/>
                  <a:gd name="connsiteY0" fmla="*/ 0 h 2415599"/>
                  <a:gd name="connsiteX1" fmla="*/ 6096000 w 6096000"/>
                  <a:gd name="connsiteY1" fmla="*/ 0 h 2415599"/>
                  <a:gd name="connsiteX2" fmla="*/ 6096000 w 6096000"/>
                  <a:gd name="connsiteY2" fmla="*/ 2415599 h 2415599"/>
                  <a:gd name="connsiteX3" fmla="*/ 0 w 6096000"/>
                  <a:gd name="connsiteY3" fmla="*/ 2415599 h 2415599"/>
                  <a:gd name="connsiteX4" fmla="*/ 0 w 6096000"/>
                  <a:gd name="connsiteY4" fmla="*/ 0 h 24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0" h="2415599">
                    <a:moveTo>
                      <a:pt x="0" y="0"/>
                    </a:moveTo>
                    <a:lnTo>
                      <a:pt x="6096000" y="0"/>
                    </a:lnTo>
                    <a:lnTo>
                      <a:pt x="6096000" y="2415599"/>
                    </a:lnTo>
                    <a:lnTo>
                      <a:pt x="0" y="2415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93370" tIns="293370" rIns="391160" bIns="440055" numCol="1" spcCol="1270" anchor="t" anchorCtr="0">
                <a:noAutofit/>
              </a:bodyPr>
              <a:lstStyle/>
              <a:p>
                <a:pPr marL="0" lvl="1" algn="l" defTabSz="24447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s-ES" sz="2400" kern="1200" dirty="0"/>
                  <a:t>Classify </a:t>
                </a:r>
                <a:r>
                  <a:rPr lang="es-ES" sz="2400" kern="1200" dirty="0" err="1"/>
                  <a:t>totally</a:t>
                </a:r>
                <a:r>
                  <a:rPr lang="es-ES" sz="2400" kern="1200" dirty="0"/>
                  <a:t> </a:t>
                </a:r>
                <a:r>
                  <a:rPr lang="es-ES" sz="2400" kern="1200" dirty="0" err="1"/>
                  <a:t>geodesic</a:t>
                </a:r>
                <a:r>
                  <a:rPr lang="es-ES" sz="2400" kern="1200" dirty="0"/>
                  <a:t> </a:t>
                </a:r>
                <a:r>
                  <a:rPr lang="es-ES" sz="2400" kern="1200" dirty="0" err="1"/>
                  <a:t>submanifolds</a:t>
                </a:r>
                <a:r>
                  <a:rPr lang="es-ES" sz="2400" kern="1200" dirty="0"/>
                  <a:t> </a:t>
                </a:r>
                <a:r>
                  <a:rPr lang="es-ES" sz="2400" kern="1200" dirty="0" err="1"/>
                  <a:t>of</a:t>
                </a:r>
                <a:r>
                  <a:rPr lang="es-ES" sz="2400" kern="12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kern="120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kern="1200" dirty="0"/>
                  <a:t> up to </a:t>
                </a:r>
                <a:r>
                  <a:rPr lang="es-ES" sz="2400" kern="1200" dirty="0" err="1"/>
                  <a:t>congruence</a:t>
                </a:r>
                <a:r>
                  <a:rPr lang="es-ES" sz="2400" kern="1200" dirty="0"/>
                  <a:t>.</a:t>
                </a:r>
              </a:p>
            </p:txBody>
          </p:sp>
        </mc:Choice>
        <mc:Fallback xmlns="">
          <p:sp>
            <p:nvSpPr>
              <p:cNvPr id="7" name="Forma libre: forma 6">
                <a:extLst>
                  <a:ext uri="{FF2B5EF4-FFF2-40B4-BE49-F238E27FC236}">
                    <a16:creationId xmlns:a16="http://schemas.microsoft.com/office/drawing/2014/main" id="{B71CE139-01F8-6914-55CB-A5C36BFF0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27287"/>
                <a:ext cx="7886700" cy="1265587"/>
              </a:xfrm>
              <a:custGeom>
                <a:avLst/>
                <a:gdLst>
                  <a:gd name="connsiteX0" fmla="*/ 0 w 6096000"/>
                  <a:gd name="connsiteY0" fmla="*/ 0 h 2415599"/>
                  <a:gd name="connsiteX1" fmla="*/ 6096000 w 6096000"/>
                  <a:gd name="connsiteY1" fmla="*/ 0 h 2415599"/>
                  <a:gd name="connsiteX2" fmla="*/ 6096000 w 6096000"/>
                  <a:gd name="connsiteY2" fmla="*/ 2415599 h 2415599"/>
                  <a:gd name="connsiteX3" fmla="*/ 0 w 6096000"/>
                  <a:gd name="connsiteY3" fmla="*/ 2415599 h 2415599"/>
                  <a:gd name="connsiteX4" fmla="*/ 0 w 6096000"/>
                  <a:gd name="connsiteY4" fmla="*/ 0 h 24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6000" h="2415599">
                    <a:moveTo>
                      <a:pt x="0" y="0"/>
                    </a:moveTo>
                    <a:lnTo>
                      <a:pt x="6096000" y="0"/>
                    </a:lnTo>
                    <a:lnTo>
                      <a:pt x="6096000" y="2415599"/>
                    </a:lnTo>
                    <a:lnTo>
                      <a:pt x="0" y="2415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78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704788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ΔSU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Totally</a:t>
                          </a:r>
                          <a:r>
                            <a:rPr lang="es-ES" sz="2000" i="0" dirty="0"/>
                            <a:t>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2704788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3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102198" r="-215291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102198" r="-77046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202198" r="-215291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202198" r="-77046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302198" r="-215291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302198" r="-77046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Totally</a:t>
                          </a:r>
                          <a:r>
                            <a:rPr lang="es-ES" sz="2000" i="0" dirty="0"/>
                            <a:t>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860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exterior, colorido, luz, pájaro&#10;&#10;Descripción generada automáticamente">
            <a:extLst>
              <a:ext uri="{FF2B5EF4-FFF2-40B4-BE49-F238E27FC236}">
                <a16:creationId xmlns:a16="http://schemas.microsoft.com/office/drawing/2014/main" id="{960689D8-3652-04E7-1684-D917574B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008819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008819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43" t="-102198" r="-215291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82435" t="-102198" r="-77046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B987864-1F3C-92E9-C896-F0DE9DA5E46D}"/>
                  </a:ext>
                </a:extLst>
              </p:cNvPr>
              <p:cNvSpPr txBox="1"/>
              <p:nvPr/>
            </p:nvSpPr>
            <p:spPr>
              <a:xfrm>
                <a:off x="3975355" y="4504447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B987864-1F3C-92E9-C896-F0DE9DA5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55" y="4504447"/>
                <a:ext cx="457200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8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s en un escenario&#10;&#10;Descripción generada automáticamente con confianza baja">
            <a:extLst>
              <a:ext uri="{FF2B5EF4-FFF2-40B4-BE49-F238E27FC236}">
                <a16:creationId xmlns:a16="http://schemas.microsoft.com/office/drawing/2014/main" id="{A30ED32C-60A6-8A8D-521E-359AE4C1B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8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616560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616560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43" t="-102198" r="-215291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82435" t="-102198" r="-77046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2DD06CC4-4C84-CA0B-1B4D-3E6BABCFD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46" y="3146170"/>
            <a:ext cx="334670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972934"/>
                  </p:ext>
                </p:extLst>
              </p:nvPr>
            </p:nvGraphicFramePr>
            <p:xfrm>
              <a:off x="0" y="1"/>
              <a:ext cx="9144000" cy="68579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33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65529">
                    <a:tc rowSpan="6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ℂ</m:t>
                                        </m:r>
                                      </m:e>
                                      <m:sup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37714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373298"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Sp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76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12804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640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4053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ΔSU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6142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972934"/>
                  </p:ext>
                </p:extLst>
              </p:nvPr>
            </p:nvGraphicFramePr>
            <p:xfrm>
              <a:off x="0" y="1"/>
              <a:ext cx="9144000" cy="68579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33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469" t="-2500" r="-1466" b="-8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65529">
                    <a:tc rowSpan="6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32626" r="-301333" b="-167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205000" r="-201333" b="-1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205000" r="-84597" b="-1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37714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295161" r="-201333" b="-1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295161" r="-84597" b="-1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08333" r="-201333" b="-1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08333" r="-84597" b="-1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48529" r="-201333" b="-11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48529" r="-84597" b="-11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556716" r="-201333" b="-10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556716" r="-84597" b="-10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733333" r="-201333" b="-10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373298">
                    <a:tc rowSpan="4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193798" r="-301333" b="-144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806452" r="-201333" b="-9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806452" r="-84597" b="-9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838806" r="-201333" b="-7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838806" r="-84597" b="-7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48333" r="-201333" b="-7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48333" r="-84597" b="-7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76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998551" r="-201333" b="-540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998551" r="-84597" b="-540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12804">
                    <a:tc rowSpan="5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204865" r="-301333" b="-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14706" r="-201333" b="-44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14706" r="-84597" b="-44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640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86842" r="-201333" b="-3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86842" r="-84597" b="-3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4053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366667" r="-201333" b="-2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366667" r="-84597" b="-2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423529" r="-201333" b="-139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423529" r="-84597" b="-139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6142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26087" r="-20133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26087" r="-8459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03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at's All Folks Wallpapers - Wallpaper Cave">
            <a:extLst>
              <a:ext uri="{FF2B5EF4-FFF2-40B4-BE49-F238E27FC236}">
                <a16:creationId xmlns:a16="http://schemas.microsoft.com/office/drawing/2014/main" id="{BA38A4A8-1DD6-FF66-66D7-2EE6CDF2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03851"/>
      </p:ext>
    </p:extLst>
  </p:cSld>
  <p:clrMapOvr>
    <a:masterClrMapping/>
  </p:clrMapOvr>
  <p:transition spd="slow" advTm="10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2264820"/>
                  </p:ext>
                </p:extLst>
              </p:nvPr>
            </p:nvGraphicFramePr>
            <p:xfrm>
              <a:off x="0" y="1"/>
              <a:ext cx="9144000" cy="68579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33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65529">
                    <a:tc rowSpan="6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ℂ</m:t>
                                        </m:r>
                                      </m:e>
                                      <m:sup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37714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373298"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Sp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76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12804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640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4053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ΔSU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6142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2264820"/>
                  </p:ext>
                </p:extLst>
              </p:nvPr>
            </p:nvGraphicFramePr>
            <p:xfrm>
              <a:off x="0" y="1"/>
              <a:ext cx="9144000" cy="68579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33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469" t="-2500" r="-1466" b="-8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65529">
                    <a:tc rowSpan="6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32626" r="-301333" b="-1673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205000" r="-201333" b="-1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205000" r="-84597" b="-15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37714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295161" r="-201333" b="-1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295161" r="-84597" b="-1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08333" r="-201333" b="-1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08333" r="-84597" b="-1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48529" r="-201333" b="-11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48529" r="-84597" b="-11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556716" r="-201333" b="-10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556716" r="-84597" b="-1031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733333" r="-201333" b="-10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373298">
                    <a:tc rowSpan="4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193798" r="-301333" b="-144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806452" r="-201333" b="-9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806452" r="-84597" b="-9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838806" r="-201333" b="-7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838806" r="-84597" b="-74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552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48333" r="-201333" b="-7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48333" r="-84597" b="-7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76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998551" r="-201333" b="-540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998551" r="-84597" b="-540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12804">
                    <a:tc rowSpan="5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204865" r="-301333" b="-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14706" r="-201333" b="-44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14706" r="-84597" b="-44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640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86842" r="-201333" b="-3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86842" r="-84597" b="-3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405301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366667" r="-201333" b="-2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366667" r="-84597" b="-2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1280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423529" r="-201333" b="-139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423529" r="-84597" b="-139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6142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26087" r="-20133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26087" r="-8459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83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849D5-B408-BDAC-8C9A-5372236C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Nearly</a:t>
            </a:r>
            <a:r>
              <a:rPr lang="es-ES" dirty="0"/>
              <a:t> </a:t>
            </a:r>
            <a:r>
              <a:rPr lang="es-ES" dirty="0" err="1"/>
              <a:t>Kähler</a:t>
            </a:r>
            <a:r>
              <a:rPr lang="es-ES" dirty="0"/>
              <a:t> </a:t>
            </a:r>
            <a:r>
              <a:rPr lang="es-ES" dirty="0" err="1"/>
              <a:t>geometry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A5C6838-9AC3-B338-D77B-873F8E8B6E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nearly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Kähler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sz="2400" i="1" dirty="0"/>
                  <a:t> </a:t>
                </a:r>
                <a:r>
                  <a:rPr lang="es-ES" sz="2400" dirty="0" err="1"/>
                  <a:t>for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all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𝔛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dirty="0" err="1"/>
                  <a:t>Butruille</a:t>
                </a:r>
                <a:r>
                  <a:rPr lang="es-ES" sz="2400" dirty="0"/>
                  <a:t> (‘06): </a:t>
                </a:r>
                <a:r>
                  <a:rPr lang="es-ES" sz="2400" dirty="0" err="1"/>
                  <a:t>classification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of</a:t>
                </a:r>
                <a:r>
                  <a:rPr lang="es-ES" sz="2400" dirty="0"/>
                  <a:t> </a:t>
                </a:r>
                <a:r>
                  <a:rPr lang="es-ES" sz="2400" dirty="0" err="1"/>
                  <a:t>homogeneous</a:t>
                </a:r>
                <a:r>
                  <a:rPr lang="es-ES" sz="2400" dirty="0"/>
                  <a:t> NK 6-manifolds: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A5C6838-9AC3-B338-D77B-873F8E8B6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325563"/>
              </a:xfrm>
              <a:blipFill>
                <a:blip r:embed="rId2"/>
                <a:stretch>
                  <a:fillRect l="-1005" t="-5963" b="-13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4CB0607-77F3-C456-AF17-EAC0B2EB0B5C}"/>
                  </a:ext>
                </a:extLst>
              </p:cNvPr>
              <p:cNvSpPr txBox="1"/>
              <p:nvPr/>
            </p:nvSpPr>
            <p:spPr>
              <a:xfrm>
                <a:off x="3133216" y="2805764"/>
                <a:ext cx="6392854" cy="241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ℂ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Sp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Sp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ΔSU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4CB0607-77F3-C456-AF17-EAC0B2EB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216" y="2805764"/>
                <a:ext cx="6392854" cy="2414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54724A-5151-FB70-76AD-15A55D02F78A}"/>
                  </a:ext>
                </a:extLst>
              </p:cNvPr>
              <p:cNvSpPr txBox="1"/>
              <p:nvPr/>
            </p:nvSpPr>
            <p:spPr>
              <a:xfrm>
                <a:off x="548246" y="2841324"/>
                <a:ext cx="3821624" cy="2783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4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s-ES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54724A-5151-FB70-76AD-15A55D02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46" y="2841324"/>
                <a:ext cx="3821624" cy="2783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E5187F8-8B8D-8B41-11C9-436ADAF21962}"/>
                  </a:ext>
                </a:extLst>
              </p:cNvPr>
              <p:cNvSpPr txBox="1"/>
              <p:nvPr/>
            </p:nvSpPr>
            <p:spPr>
              <a:xfrm>
                <a:off x="1492285" y="5740285"/>
                <a:ext cx="193354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aln/>
                        </m:rPr>
                        <a:rPr lang="es-E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Aut</m:t>
                      </m:r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0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Id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E5187F8-8B8D-8B41-11C9-436ADAF2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85" y="5740285"/>
                <a:ext cx="1933546" cy="615553"/>
              </a:xfrm>
              <a:prstGeom prst="rect">
                <a:avLst/>
              </a:prstGeom>
              <a:blipFill>
                <a:blip r:embed="rId5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413E37B-4266-7098-C8F5-CEF716E7975C}"/>
                  </a:ext>
                </a:extLst>
              </p:cNvPr>
              <p:cNvSpPr txBox="1"/>
              <p:nvPr/>
            </p:nvSpPr>
            <p:spPr>
              <a:xfrm>
                <a:off x="5431736" y="5625099"/>
                <a:ext cx="1795813" cy="645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Id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413E37B-4266-7098-C8F5-CEF716E7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736" y="5625099"/>
                <a:ext cx="1795813" cy="645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1014501-C755-A576-E608-4133005A4367}"/>
              </a:ext>
            </a:extLst>
          </p:cNvPr>
          <p:cNvCxnSpPr>
            <a:cxnSpLocks/>
          </p:cNvCxnSpPr>
          <p:nvPr/>
        </p:nvCxnSpPr>
        <p:spPr>
          <a:xfrm>
            <a:off x="3614468" y="6048061"/>
            <a:ext cx="1526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9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06AFC-76F8-BA67-1EB9-E73C89A5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/>
              <a:t>Previously </a:t>
            </a:r>
            <a:r>
              <a:rPr lang="es-ES" sz="4000" dirty="0" err="1"/>
              <a:t>known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AFE60D-9FCF-3233-D8EB-5C5D1C3A6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129270" cy="49216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sz="2400" b="0" dirty="0"/>
              </a:p>
              <a:p>
                <a:pPr lvl="1"/>
                <a:r>
                  <a:rPr lang="es-ES" dirty="0" err="1"/>
                  <a:t>Totally</a:t>
                </a:r>
                <a:r>
                  <a:rPr lang="es-ES" dirty="0"/>
                  <a:t> </a:t>
                </a:r>
                <a:r>
                  <a:rPr lang="es-ES" dirty="0" err="1"/>
                  <a:t>geodesic</a:t>
                </a:r>
                <a:r>
                  <a:rPr lang="es-ES" dirty="0"/>
                  <a:t> + </a:t>
                </a:r>
                <a:r>
                  <a:rPr lang="es-ES" dirty="0" err="1"/>
                  <a:t>Lagrangian</a:t>
                </a:r>
                <a:r>
                  <a:rPr lang="es-ES" dirty="0"/>
                  <a:t> (Storm ‘20).</a:t>
                </a:r>
              </a:p>
              <a:p>
                <a:pPr lvl="1"/>
                <a:r>
                  <a:rPr lang="es-ES" dirty="0" err="1"/>
                  <a:t>Totally</a:t>
                </a:r>
                <a:r>
                  <a:rPr lang="es-ES" dirty="0"/>
                  <a:t> </a:t>
                </a:r>
                <a:r>
                  <a:rPr lang="es-ES" dirty="0" err="1"/>
                  <a:t>geodesic</a:t>
                </a:r>
                <a:r>
                  <a:rPr lang="es-ES" dirty="0"/>
                  <a:t> + </a:t>
                </a:r>
                <a:r>
                  <a:rPr lang="es-ES" dirty="0" err="1"/>
                  <a:t>almost</a:t>
                </a:r>
                <a:r>
                  <a:rPr lang="es-ES" dirty="0"/>
                  <a:t> </a:t>
                </a:r>
                <a:r>
                  <a:rPr lang="es-ES" dirty="0" err="1"/>
                  <a:t>complex</a:t>
                </a:r>
                <a:r>
                  <a:rPr lang="es-ES" dirty="0"/>
                  <a:t> +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dim</m:t>
                    </m:r>
                  </m:oMath>
                </a14:m>
                <a:r>
                  <a:rPr lang="es-ES" dirty="0"/>
                  <a:t> (</a:t>
                </a:r>
                <a:r>
                  <a:rPr lang="es-ES" dirty="0" err="1"/>
                  <a:t>Vrancken</a:t>
                </a:r>
                <a:r>
                  <a:rPr lang="es-ES" dirty="0"/>
                  <a:t>, </a:t>
                </a:r>
                <a:r>
                  <a:rPr lang="es-ES" dirty="0" err="1"/>
                  <a:t>Cwiklinski</a:t>
                </a:r>
                <a:r>
                  <a:rPr lang="es-ES" dirty="0"/>
                  <a:t> ‘22).</a:t>
                </a:r>
              </a:p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:</a:t>
                </a:r>
              </a:p>
              <a:p>
                <a:pPr lvl="1"/>
                <a:r>
                  <a:rPr lang="es-ES" dirty="0" err="1"/>
                  <a:t>Totally</a:t>
                </a:r>
                <a:r>
                  <a:rPr lang="es-ES" dirty="0"/>
                  <a:t> </a:t>
                </a:r>
                <a:r>
                  <a:rPr lang="es-ES" dirty="0" err="1"/>
                  <a:t>geodesic</a:t>
                </a:r>
                <a:r>
                  <a:rPr lang="es-ES" dirty="0"/>
                  <a:t> + </a:t>
                </a:r>
                <a:r>
                  <a:rPr lang="es-ES" dirty="0" err="1"/>
                  <a:t>Lagrangian</a:t>
                </a:r>
                <a:r>
                  <a:rPr lang="es-ES" dirty="0"/>
                  <a:t> (Aslan ‘23, </a:t>
                </a:r>
                <a:r>
                  <a:rPr lang="es-ES" dirty="0" err="1"/>
                  <a:t>Liefsoens</a:t>
                </a:r>
                <a:r>
                  <a:rPr lang="es-ES" dirty="0"/>
                  <a:t> ‘22).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:</a:t>
                </a:r>
              </a:p>
              <a:p>
                <a:pPr lvl="1"/>
                <a:r>
                  <a:rPr lang="es-ES" dirty="0" err="1"/>
                  <a:t>Totally</a:t>
                </a:r>
                <a:r>
                  <a:rPr lang="es-ES" dirty="0"/>
                  <a:t> </a:t>
                </a:r>
                <a:r>
                  <a:rPr lang="es-ES" dirty="0" err="1"/>
                  <a:t>geodesic</a:t>
                </a:r>
                <a:r>
                  <a:rPr lang="es-ES" dirty="0"/>
                  <a:t> + </a:t>
                </a:r>
                <a:r>
                  <a:rPr lang="es-ES" dirty="0" err="1"/>
                  <a:t>Lagrangian</a:t>
                </a:r>
                <a:r>
                  <a:rPr lang="es-ES" dirty="0"/>
                  <a:t> (Zhang, </a:t>
                </a:r>
                <a:r>
                  <a:rPr lang="es-ES" dirty="0" err="1"/>
                  <a:t>Dioos</a:t>
                </a:r>
                <a:r>
                  <a:rPr lang="es-ES" dirty="0"/>
                  <a:t>, </a:t>
                </a:r>
                <a:r>
                  <a:rPr lang="es-ES" dirty="0" err="1"/>
                  <a:t>Hu</a:t>
                </a:r>
                <a:r>
                  <a:rPr lang="es-ES" dirty="0"/>
                  <a:t>, </a:t>
                </a:r>
                <a:r>
                  <a:rPr lang="es-ES" dirty="0" err="1"/>
                  <a:t>Vrancken</a:t>
                </a:r>
                <a:r>
                  <a:rPr lang="es-ES" dirty="0"/>
                  <a:t>, Wang  ‘16).</a:t>
                </a:r>
              </a:p>
              <a:p>
                <a:pPr lvl="1"/>
                <a:r>
                  <a:rPr lang="es-ES" dirty="0"/>
                  <a:t>Totally </a:t>
                </a:r>
                <a:r>
                  <a:rPr lang="es-ES" dirty="0" err="1"/>
                  <a:t>geodesic</a:t>
                </a:r>
                <a:r>
                  <a:rPr lang="es-ES" dirty="0"/>
                  <a:t> + </a:t>
                </a:r>
                <a:r>
                  <a:rPr lang="es-ES" dirty="0" err="1"/>
                  <a:t>almost</a:t>
                </a:r>
                <a:r>
                  <a:rPr lang="es-ES" dirty="0"/>
                  <a:t> </a:t>
                </a:r>
                <a:r>
                  <a:rPr lang="es-ES" dirty="0" err="1"/>
                  <a:t>complex</a:t>
                </a:r>
                <a:r>
                  <a:rPr lang="es-ES" dirty="0"/>
                  <a:t> +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2−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dim</m:t>
                    </m:r>
                  </m:oMath>
                </a14:m>
                <a:r>
                  <a:rPr lang="es-ES" dirty="0"/>
                  <a:t> (Bolton, </a:t>
                </a:r>
                <a:r>
                  <a:rPr lang="es-ES" dirty="0" err="1"/>
                  <a:t>Dillen</a:t>
                </a:r>
                <a:r>
                  <a:rPr lang="es-ES" dirty="0"/>
                  <a:t>, </a:t>
                </a:r>
                <a:r>
                  <a:rPr lang="es-ES" dirty="0" err="1"/>
                  <a:t>Dioos</a:t>
                </a:r>
                <a:r>
                  <a:rPr lang="es-ES" dirty="0"/>
                  <a:t>, </a:t>
                </a:r>
                <a:r>
                  <a:rPr lang="es-ES" dirty="0" err="1"/>
                  <a:t>Vrancken</a:t>
                </a:r>
                <a:r>
                  <a:rPr lang="es-ES" dirty="0"/>
                  <a:t> ‘22).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6AFE60D-9FCF-3233-D8EB-5C5D1C3A6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129270" cy="4921684"/>
              </a:xfrm>
              <a:blipFill>
                <a:blip r:embed="rId2"/>
                <a:stretch>
                  <a:fillRect l="-975" t="-1361" r="-7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19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8227F-F65F-6DA4-C705-F60EDD36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Reductive </a:t>
            </a:r>
            <a:r>
              <a:rPr lang="es-ES" dirty="0" err="1"/>
              <a:t>homogeneous</a:t>
            </a:r>
            <a:r>
              <a:rPr lang="es-ES" dirty="0"/>
              <a:t> </a:t>
            </a:r>
            <a:r>
              <a:rPr lang="es-ES" dirty="0" err="1"/>
              <a:t>spaces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D6701B3-B028-E373-C310-59E4637CF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45963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homogeneous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space</a:t>
                </a:r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homomorphism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𝔛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D6701B3-B028-E373-C310-59E4637CF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459634"/>
              </a:xfrm>
              <a:blipFill>
                <a:blip r:embed="rId3"/>
                <a:stretch>
                  <a:fillRect l="-1005" t="-5417" b="-8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C6FE6E3-7623-C8E4-A9D4-F4A1925D9DE8}"/>
                  </a:ext>
                </a:extLst>
              </p:cNvPr>
              <p:cNvSpPr txBox="1"/>
              <p:nvPr/>
            </p:nvSpPr>
            <p:spPr>
              <a:xfrm>
                <a:off x="3030221" y="3420195"/>
                <a:ext cx="3478529" cy="707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𝑡𝑋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C6FE6E3-7623-C8E4-A9D4-F4A1925D9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21" y="3420195"/>
                <a:ext cx="3478529" cy="707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0DE3706F-860E-8BC1-46C3-2D975AD068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500680"/>
                <a:ext cx="7886700" cy="511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via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0DE3706F-860E-8BC1-46C3-2D975AD0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00680"/>
                <a:ext cx="7886700" cy="511056"/>
              </a:xfrm>
              <a:prstGeom prst="rect">
                <a:avLst/>
              </a:prstGeom>
              <a:blipFill>
                <a:blip r:embed="rId5"/>
                <a:stretch>
                  <a:fillRect l="-1005" t="-15476" b="-10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6743BA1-517A-1D3B-D410-69562AE676C5}"/>
                  </a:ext>
                </a:extLst>
              </p:cNvPr>
              <p:cNvSpPr txBox="1"/>
              <p:nvPr/>
            </p:nvSpPr>
            <p:spPr>
              <a:xfrm>
                <a:off x="628650" y="5384270"/>
                <a:ext cx="7886700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dk1">
                    <a:alpha val="95000"/>
                  </a:schemeClr>
                </a:solidFill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i="1" dirty="0"/>
                  <a:t>reductive </a:t>
                </a:r>
                <a:r>
                  <a:rPr lang="es-ES" sz="2400" dirty="0" err="1"/>
                  <a:t>if</a:t>
                </a:r>
                <a:r>
                  <a:rPr lang="es-ES" sz="2400" dirty="0"/>
                  <a:t> there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a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such</a:t>
                </a:r>
                <a:r>
                  <a:rPr lang="es-ES" sz="2400" dirty="0"/>
                  <a:t>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6743BA1-517A-1D3B-D410-69562AE67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384270"/>
                <a:ext cx="7886700" cy="830997"/>
              </a:xfrm>
              <a:prstGeom prst="rect">
                <a:avLst/>
              </a:prstGeom>
              <a:blipFill>
                <a:blip r:embed="rId6"/>
                <a:stretch>
                  <a:fillRect l="-77" t="-5000" b="-13571"/>
                </a:stretch>
              </a:blipFill>
              <a:ln>
                <a:solidFill>
                  <a:schemeClr val="dk1">
                    <a:alpha val="95000"/>
                  </a:schemeClr>
                </a:solidFill>
                <a:round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áfico 6">
            <a:extLst>
              <a:ext uri="{FF2B5EF4-FFF2-40B4-BE49-F238E27FC236}">
                <a16:creationId xmlns:a16="http://schemas.microsoft.com/office/drawing/2014/main" id="{CB7D3FE0-CA23-85CF-F13E-4F4D5618D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0295" y="1664721"/>
            <a:ext cx="1879484" cy="39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5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42309F8-79B9-1B19-037C-6BF2290F2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14133"/>
                <a:ext cx="7886700" cy="22541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b="0" dirty="0"/>
                  <a:t>Isotropy </a:t>
                </a:r>
                <a:r>
                  <a:rPr lang="es-ES" sz="2400" b="0" dirty="0" err="1"/>
                  <a:t>representation</a:t>
                </a:r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Adjoint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representation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tensor </a:t>
                </a:r>
                <a:r>
                  <a:rPr lang="es-ES" sz="2400" dirty="0" err="1"/>
                  <a:t>fields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dirty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tensors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42309F8-79B9-1B19-037C-6BF2290F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4133"/>
                <a:ext cx="7886700" cy="2254149"/>
              </a:xfrm>
              <a:prstGeom prst="rect">
                <a:avLst/>
              </a:prstGeom>
              <a:blipFill>
                <a:blip r:embed="rId2"/>
                <a:stretch>
                  <a:fillRect l="-1005" t="-3514" r="-8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32223054-6AB5-88B0-AFC7-236C84559EC7}"/>
              </a:ext>
            </a:extLst>
          </p:cNvPr>
          <p:cNvSpPr/>
          <p:nvPr/>
        </p:nvSpPr>
        <p:spPr>
          <a:xfrm>
            <a:off x="628650" y="2885536"/>
            <a:ext cx="7886700" cy="1086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4F3A6B-82D7-675A-64DE-EDFB1713944B}"/>
                  </a:ext>
                </a:extLst>
              </p:cNvPr>
              <p:cNvSpPr txBox="1"/>
              <p:nvPr/>
            </p:nvSpPr>
            <p:spPr>
              <a:xfrm>
                <a:off x="1041643" y="3245505"/>
                <a:ext cx="2889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⟨⋅,⋅⟩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dirty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metric</a:t>
                </a:r>
                <a:endParaRPr lang="es-ES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84F3A6B-82D7-675A-64DE-EDFB1713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3" y="3245505"/>
                <a:ext cx="2889317" cy="369332"/>
              </a:xfrm>
              <a:prstGeom prst="rect">
                <a:avLst/>
              </a:prstGeom>
              <a:blipFill>
                <a:blip r:embed="rId3"/>
                <a:stretch>
                  <a:fillRect l="-5063" t="-24590" r="-5274" b="-491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01E359-035C-47B1-959F-CA6670936CAE}"/>
                  </a:ext>
                </a:extLst>
              </p:cNvPr>
              <p:cNvSpPr txBox="1"/>
              <p:nvPr/>
            </p:nvSpPr>
            <p:spPr>
              <a:xfrm>
                <a:off x="4572000" y="3060839"/>
                <a:ext cx="351506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⟨⋅,⋅⟩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dirty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metric</a:t>
                </a:r>
                <a:endParaRPr lang="es-ES" sz="2400" dirty="0"/>
              </a:p>
              <a:p>
                <a:pPr algn="ctr"/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01E359-035C-47B1-959F-CA667093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60839"/>
                <a:ext cx="3515066" cy="738664"/>
              </a:xfrm>
              <a:prstGeom prst="rect">
                <a:avLst/>
              </a:prstGeom>
              <a:blipFill>
                <a:blip r:embed="rId4"/>
                <a:stretch>
                  <a:fillRect l="-3466" t="-12397" r="-4853" b="-24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8A47464-CCA3-E305-7BB7-1C6F7F24B536}"/>
                  </a:ext>
                </a:extLst>
              </p:cNvPr>
              <p:cNvSpPr txBox="1"/>
              <p:nvPr/>
            </p:nvSpPr>
            <p:spPr>
              <a:xfrm>
                <a:off x="3919703" y="3214728"/>
                <a:ext cx="6635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28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8A47464-CCA3-E305-7BB7-1C6F7F24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03" y="3214728"/>
                <a:ext cx="6635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03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425D8687-1AFA-3441-8BF5-7613B2B9205B}"/>
              </a:ext>
            </a:extLst>
          </p:cNvPr>
          <p:cNvSpPr/>
          <p:nvPr/>
        </p:nvSpPr>
        <p:spPr>
          <a:xfrm>
            <a:off x="628650" y="3308069"/>
            <a:ext cx="7886700" cy="118692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6CEB228-2083-2AC8-3033-55E72BB08F1B}"/>
                  </a:ext>
                </a:extLst>
              </p:cNvPr>
              <p:cNvSpPr txBox="1"/>
              <p:nvPr/>
            </p:nvSpPr>
            <p:spPr>
              <a:xfrm>
                <a:off x="885524" y="3429000"/>
                <a:ext cx="350890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400" dirty="0"/>
                  <a:t>Invariant </a:t>
                </a:r>
                <a:r>
                  <a:rPr lang="es-ES" sz="2400" dirty="0" err="1"/>
                  <a:t>connections</a:t>
                </a:r>
                <a:endParaRPr lang="es-E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𝔛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𝔛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𝔛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6CEB228-2083-2AC8-3033-55E72BB08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4" y="3429000"/>
                <a:ext cx="3508909" cy="830997"/>
              </a:xfrm>
              <a:prstGeom prst="rect">
                <a:avLst/>
              </a:prstGeom>
              <a:blipFill>
                <a:blip r:embed="rId2"/>
                <a:stretch>
                  <a:fillRect t="-5882" r="-174" b="-808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5C7464C-494D-6BB9-8894-E9BD878697DE}"/>
                  </a:ext>
                </a:extLst>
              </p:cNvPr>
              <p:cNvSpPr txBox="1"/>
              <p:nvPr/>
            </p:nvSpPr>
            <p:spPr>
              <a:xfrm>
                <a:off x="5120640" y="3429000"/>
                <a:ext cx="29456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dirty="0"/>
                  <a:t>Ad-</a:t>
                </a:r>
                <a:r>
                  <a:rPr lang="es-ES" sz="2400" dirty="0" err="1"/>
                  <a:t>equivariant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maps</a:t>
                </a:r>
                <a:endParaRPr lang="es-E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5C7464C-494D-6BB9-8894-E9BD8786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0" y="3429000"/>
                <a:ext cx="2945615" cy="830997"/>
              </a:xfrm>
              <a:prstGeom prst="rect">
                <a:avLst/>
              </a:prstGeom>
              <a:blipFill>
                <a:blip r:embed="rId3"/>
                <a:stretch>
                  <a:fillRect l="-3106" t="-5882" r="-2277" b="-36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DD577D47-DAAB-8FE7-A4F3-0BC572E4A42F}"/>
              </a:ext>
            </a:extLst>
          </p:cNvPr>
          <p:cNvSpPr/>
          <p:nvPr/>
        </p:nvSpPr>
        <p:spPr>
          <a:xfrm>
            <a:off x="628650" y="2768284"/>
            <a:ext cx="7886700" cy="539784"/>
          </a:xfrm>
          <a:custGeom>
            <a:avLst/>
            <a:gdLst>
              <a:gd name="connsiteX0" fmla="*/ 0 w 6096000"/>
              <a:gd name="connsiteY0" fmla="*/ 0 h 1584000"/>
              <a:gd name="connsiteX1" fmla="*/ 6096000 w 6096000"/>
              <a:gd name="connsiteY1" fmla="*/ 0 h 1584000"/>
              <a:gd name="connsiteX2" fmla="*/ 6096000 w 6096000"/>
              <a:gd name="connsiteY2" fmla="*/ 1584000 h 1584000"/>
              <a:gd name="connsiteX3" fmla="*/ 0 w 6096000"/>
              <a:gd name="connsiteY3" fmla="*/ 1584000 h 1584000"/>
              <a:gd name="connsiteX4" fmla="*/ 0 w 6096000"/>
              <a:gd name="connsiteY4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584000">
                <a:moveTo>
                  <a:pt x="0" y="0"/>
                </a:moveTo>
                <a:lnTo>
                  <a:pt x="6096000" y="0"/>
                </a:lnTo>
                <a:lnTo>
                  <a:pt x="6096000" y="1584000"/>
                </a:lnTo>
                <a:lnTo>
                  <a:pt x="0" y="1584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160" tIns="223520" rIns="391160" bIns="223520" numCol="1" spcCol="1270" anchor="ctr" anchorCtr="0">
            <a:noAutofit/>
          </a:bodyPr>
          <a:lstStyle/>
          <a:p>
            <a:pPr marL="0" lvl="0" indent="0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kern="1200" dirty="0"/>
              <a:t>Theorem (</a:t>
            </a:r>
            <a:r>
              <a:rPr lang="es-ES" sz="2400" kern="1200" dirty="0" err="1"/>
              <a:t>Nomizu</a:t>
            </a:r>
            <a:r>
              <a:rPr lang="es-ES" sz="2400" kern="1200" dirty="0"/>
              <a:t> ‘54)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CCE1718-B837-1793-F05A-F8906E17C552}"/>
                  </a:ext>
                </a:extLst>
              </p:cNvPr>
              <p:cNvSpPr txBox="1"/>
              <p:nvPr/>
            </p:nvSpPr>
            <p:spPr>
              <a:xfrm>
                <a:off x="628650" y="4624394"/>
                <a:ext cx="7886700" cy="1820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ad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CCE1718-B837-1793-F05A-F8906E17C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24394"/>
                <a:ext cx="7886700" cy="1820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DF31C4F-D684-12D6-882E-DDA23D565FC1}"/>
                  </a:ext>
                </a:extLst>
              </p:cNvPr>
              <p:cNvSpPr txBox="1"/>
              <p:nvPr/>
            </p:nvSpPr>
            <p:spPr>
              <a:xfrm>
                <a:off x="4425759" y="3686089"/>
                <a:ext cx="66355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2800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DF31C4F-D684-12D6-882E-DDA23D565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59" y="3686089"/>
                <a:ext cx="66355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42309F8-79B9-1B19-037C-6BF2290F2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14133"/>
                <a:ext cx="7886700" cy="22541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b="0" dirty="0"/>
                  <a:t>Isotropy </a:t>
                </a:r>
                <a:r>
                  <a:rPr lang="es-ES" sz="2400" b="0" dirty="0" err="1"/>
                  <a:t>representation</a:t>
                </a:r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Adjoint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representation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tensor </a:t>
                </a:r>
                <a:r>
                  <a:rPr lang="es-ES" sz="2400" dirty="0" err="1"/>
                  <a:t>fields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dirty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tensors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42309F8-79B9-1B19-037C-6BF2290F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4133"/>
                <a:ext cx="7886700" cy="2254149"/>
              </a:xfrm>
              <a:prstGeom prst="rect">
                <a:avLst/>
              </a:prstGeom>
              <a:blipFill>
                <a:blip r:embed="rId6"/>
                <a:stretch>
                  <a:fillRect l="-1005" t="-3514" r="-8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82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CF62-AE67-851D-4EED-24A5F0A0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</a:t>
            </a:r>
            <a:r>
              <a:rPr lang="es-ES" dirty="0" err="1"/>
              <a:t>reductivity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8B1B5F2-CFFE-D021-6DBE-FBB0743CE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3331"/>
                <a:ext cx="7886700" cy="193860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⟨"/>
                          <m:endChr m:val="⟩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8B1B5F2-CFFE-D021-6DBE-FBB0743CE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3331"/>
                <a:ext cx="7886700" cy="19386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EE9618F-5C26-CBCA-46A8-435FD2285594}"/>
                  </a:ext>
                </a:extLst>
              </p:cNvPr>
              <p:cNvSpPr txBox="1"/>
              <p:nvPr/>
            </p:nvSpPr>
            <p:spPr>
              <a:xfrm>
                <a:off x="628650" y="3191933"/>
                <a:ext cx="7886700" cy="114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i="1" dirty="0" err="1"/>
                  <a:t>naturally</a:t>
                </a:r>
                <a:r>
                  <a:rPr lang="es-ES" sz="2400" i="1" dirty="0"/>
                  <a:t> reductive </a:t>
                </a:r>
                <a:r>
                  <a:rPr lang="es-ES" sz="2400" dirty="0" err="1"/>
                  <a:t>if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𝑡𝑋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func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for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all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DEE9618F-5C26-CBCA-46A8-435FD228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933"/>
                <a:ext cx="7886700" cy="1145185"/>
              </a:xfrm>
              <a:prstGeom prst="rect">
                <a:avLst/>
              </a:prstGeom>
              <a:blipFill>
                <a:blip r:embed="rId3"/>
                <a:stretch>
                  <a:fillRect l="-1005" b="-1229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08F362B-B93B-860A-E2AD-7D3E09C8E929}"/>
                  </a:ext>
                </a:extLst>
              </p:cNvPr>
              <p:cNvSpPr txBox="1"/>
              <p:nvPr/>
            </p:nvSpPr>
            <p:spPr>
              <a:xfrm>
                <a:off x="628650" y="4337118"/>
                <a:ext cx="7886700" cy="2253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i="1" dirty="0"/>
                  <a:t>normal </a:t>
                </a:r>
                <a:r>
                  <a:rPr lang="es-ES" sz="2400" i="1" dirty="0" err="1"/>
                  <a:t>homogeneous</a:t>
                </a:r>
                <a:r>
                  <a:rPr lang="es-ES" sz="2400" i="1" dirty="0"/>
                  <a:t> </a:t>
                </a:r>
                <a:r>
                  <a:rPr lang="es-ES" sz="2400" dirty="0" err="1"/>
                  <a:t>if</a:t>
                </a:r>
                <a:r>
                  <a:rPr lang="es-ES" sz="2400" dirty="0"/>
                  <a:t>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 has a </a:t>
                </a:r>
                <a:r>
                  <a:rPr lang="es-ES" sz="2400" dirty="0" err="1"/>
                  <a:t>bi-invariant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" sz="2400" b="0" dirty="0"/>
                  <a:t>The </a:t>
                </a:r>
                <a:r>
                  <a:rPr lang="es-ES" sz="2400" b="0" dirty="0" err="1"/>
                  <a:t>complement</a:t>
                </a:r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⊖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" sz="2400" dirty="0"/>
                  <a:t>The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 on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induced</a:t>
                </a:r>
                <a:r>
                  <a:rPr lang="es-ES" sz="2400" dirty="0"/>
                  <a:t> </a:t>
                </a:r>
                <a:r>
                  <a:rPr lang="es-ES" sz="2400" dirty="0" err="1"/>
                  <a:t>from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08F362B-B93B-860A-E2AD-7D3E09C8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7118"/>
                <a:ext cx="7886700" cy="2253181"/>
              </a:xfrm>
              <a:prstGeom prst="rect">
                <a:avLst/>
              </a:prstGeom>
              <a:blipFill>
                <a:blip r:embed="rId4"/>
                <a:stretch>
                  <a:fillRect l="-1005" b="-56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7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</TotalTime>
  <Words>1980</Words>
  <Application>Microsoft Office PowerPoint</Application>
  <PresentationFormat>Presentación en pantalla (4:3)</PresentationFormat>
  <Paragraphs>370</Paragraphs>
  <Slides>35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Aptos Display</vt:lpstr>
      <vt:lpstr>Arial</vt:lpstr>
      <vt:lpstr>Aptos</vt:lpstr>
      <vt:lpstr>Cambria Math</vt:lpstr>
      <vt:lpstr>Tema de Office</vt:lpstr>
      <vt:lpstr>Totally geodesic submanifolds of the homogeneous nearly Kähler six-manifolds</vt:lpstr>
      <vt:lpstr>Totally geodesic submanifolds</vt:lpstr>
      <vt:lpstr>Totally geodesic submanifolds</vt:lpstr>
      <vt:lpstr>Nearly Kähler geometry</vt:lpstr>
      <vt:lpstr>Previously known results</vt:lpstr>
      <vt:lpstr>Reductive homogeneous spaces</vt:lpstr>
      <vt:lpstr>Presentación de PowerPoint</vt:lpstr>
      <vt:lpstr>Presentación de PowerPoint</vt:lpstr>
      <vt:lpstr>Natural reductivity</vt:lpstr>
      <vt:lpstr>Totally geodesic submanifolds of G/K</vt:lpstr>
      <vt:lpstr>Totally geodesic submanifolds of G/K</vt:lpstr>
      <vt:lpstr>Totally geodesic submanifolds of G/K</vt:lpstr>
      <vt:lpstr>Presentación de PowerPoint</vt:lpstr>
      <vt:lpstr>Presentación de PowerPoint</vt:lpstr>
      <vt:lpstr>The flag manifold F(C^3 )</vt:lpstr>
      <vt:lpstr>The flag manifold F(C^3 )</vt:lpstr>
      <vt:lpstr>The flag manifold F(C^3 )</vt:lpstr>
      <vt:lpstr>The complex projective space CP^3</vt:lpstr>
      <vt:lpstr>The complex projective space CP^3</vt:lpstr>
      <vt:lpstr>The complex projective space CP^3</vt:lpstr>
      <vt:lpstr>The almost product S^3×S^3</vt:lpstr>
      <vt:lpstr>The almost product S^3×S^3</vt:lpstr>
      <vt:lpstr>Low codimension</vt:lpstr>
      <vt:lpstr>Low codimension</vt:lpstr>
      <vt:lpstr>Dimension three</vt:lpstr>
      <vt:lpstr>Dimension two in 〖F(C〗^3)</vt:lpstr>
      <vt:lpstr>Dimension two in 〖F(C〗^3)</vt:lpstr>
      <vt:lpstr>Dimension two in 〖F(C〗^3)</vt:lpstr>
      <vt:lpstr>Dimension two in CP^3</vt:lpstr>
      <vt:lpstr>Dimension two in S^3×S^3</vt:lpstr>
      <vt:lpstr>Dimension two in S^3×S^3</vt:lpstr>
      <vt:lpstr>Dimension two in S^3×S^3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Totally geodesic submanifolds of the homogeneous nearly Kähler 6-spaces</dc:title>
  <dc:creator>LORENZO NAVEIRO JUAN MANUEL</dc:creator>
  <cp:lastModifiedBy>LORENZO NAVEIRO JUAN MANUEL</cp:lastModifiedBy>
  <cp:revision>187</cp:revision>
  <dcterms:created xsi:type="dcterms:W3CDTF">2024-04-05T09:33:41Z</dcterms:created>
  <dcterms:modified xsi:type="dcterms:W3CDTF">2024-04-11T12:59:10Z</dcterms:modified>
</cp:coreProperties>
</file>